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5.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6.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7.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8.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4"/>
  </p:notesMasterIdLst>
  <p:handoutMasterIdLst>
    <p:handoutMasterId r:id="rId45"/>
  </p:handoutMasterIdLst>
  <p:sldIdLst>
    <p:sldId id="256" r:id="rId5"/>
    <p:sldId id="429" r:id="rId6"/>
    <p:sldId id="527" r:id="rId7"/>
    <p:sldId id="428" r:id="rId8"/>
    <p:sldId id="552" r:id="rId9"/>
    <p:sldId id="431" r:id="rId10"/>
    <p:sldId id="427" r:id="rId11"/>
    <p:sldId id="409" r:id="rId12"/>
    <p:sldId id="491" r:id="rId13"/>
    <p:sldId id="522" r:id="rId14"/>
    <p:sldId id="549" r:id="rId15"/>
    <p:sldId id="550" r:id="rId16"/>
    <p:sldId id="558" r:id="rId17"/>
    <p:sldId id="489" r:id="rId18"/>
    <p:sldId id="485" r:id="rId19"/>
    <p:sldId id="551" r:id="rId20"/>
    <p:sldId id="544" r:id="rId21"/>
    <p:sldId id="545" r:id="rId22"/>
    <p:sldId id="481" r:id="rId23"/>
    <p:sldId id="559" r:id="rId24"/>
    <p:sldId id="528" r:id="rId25"/>
    <p:sldId id="554" r:id="rId26"/>
    <p:sldId id="555" r:id="rId27"/>
    <p:sldId id="541" r:id="rId28"/>
    <p:sldId id="542" r:id="rId29"/>
    <p:sldId id="543" r:id="rId30"/>
    <p:sldId id="506" r:id="rId31"/>
    <p:sldId id="557" r:id="rId32"/>
    <p:sldId id="507" r:id="rId33"/>
    <p:sldId id="487" r:id="rId34"/>
    <p:sldId id="486" r:id="rId35"/>
    <p:sldId id="484" r:id="rId36"/>
    <p:sldId id="511" r:id="rId37"/>
    <p:sldId id="524" r:id="rId38"/>
    <p:sldId id="525" r:id="rId39"/>
    <p:sldId id="501" r:id="rId40"/>
    <p:sldId id="498" r:id="rId41"/>
    <p:sldId id="556" r:id="rId42"/>
    <p:sldId id="356" r:id="rId43"/>
  </p:sldIdLst>
  <p:sldSz cx="9144000" cy="5143500" type="screen16x9"/>
  <p:notesSz cx="6797675" cy="9928225"/>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2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913814-EC54-DBD6-82F5-90C8F2BB3A9A}" name="Karin van Hulsen" initials="KvH" userId="S::k.vanhulsen@nba.nl::007e26fb-6044-48e6-92f2-c0fde810680d" providerId="AD"/>
  <p188:author id="{590E9386-26E4-E32B-7997-151A93A53FD7}" name="Henk Strating" initials="HS" userId="S::h.strating@nba.nl::d7bcf7c8-66b7-4cbb-9df1-c59120a461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rin van Hulsen" initials="KvH" lastIdx="1" clrIdx="6">
    <p:extLst>
      <p:ext uri="{19B8F6BF-5375-455C-9EA6-DF929625EA0E}">
        <p15:presenceInfo xmlns:p15="http://schemas.microsoft.com/office/powerpoint/2012/main" userId="S::k.vanhulsen@nba.nl::007e26fb-6044-48e6-92f2-c0fde810680d" providerId="AD"/>
      </p:ext>
    </p:extLst>
  </p:cmAuthor>
  <p:cmAuthor id="1" name="Eimers, Peter" initials="EP" lastIdx="22" clrIdx="0"/>
  <p:cmAuthor id="2" name="Jan Thijs Drupsteen" initials="JTD" lastIdx="47" clrIdx="1"/>
  <p:cmAuthor id="3" name="Konst, Elvira" initials="KE" lastIdx="33" clrIdx="2">
    <p:extLst>
      <p:ext uri="{19B8F6BF-5375-455C-9EA6-DF929625EA0E}">
        <p15:presenceInfo xmlns:p15="http://schemas.microsoft.com/office/powerpoint/2012/main" userId="S-1-5-21-675882491-1800107303-2118856591-178513" providerId="AD"/>
      </p:ext>
    </p:extLst>
  </p:cmAuthor>
  <p:cmAuthor id="4" name="Kristel Middel-Vork" initials="KM" lastIdx="11" clrIdx="3">
    <p:extLst>
      <p:ext uri="{19B8F6BF-5375-455C-9EA6-DF929625EA0E}">
        <p15:presenceInfo xmlns:p15="http://schemas.microsoft.com/office/powerpoint/2012/main" userId="S-1-5-21-2184762716-2802678170-1210309136-1713" providerId="AD"/>
      </p:ext>
    </p:extLst>
  </p:cmAuthor>
  <p:cmAuthor id="5" name="Henk Strating" initials="HS" lastIdx="20" clrIdx="4">
    <p:extLst>
      <p:ext uri="{19B8F6BF-5375-455C-9EA6-DF929625EA0E}">
        <p15:presenceInfo xmlns:p15="http://schemas.microsoft.com/office/powerpoint/2012/main" userId="S::h.strating@nba.nl::d7bcf7c8-66b7-4cbb-9df1-c59120a46121" providerId="AD"/>
      </p:ext>
    </p:extLst>
  </p:cmAuthor>
  <p:cmAuthor id="6" name="Kristel Middel-Vork" initials="KM [2]" lastIdx="15" clrIdx="5">
    <p:extLst>
      <p:ext uri="{19B8F6BF-5375-455C-9EA6-DF929625EA0E}">
        <p15:presenceInfo xmlns:p15="http://schemas.microsoft.com/office/powerpoint/2012/main" userId="S::k.vork@nba.nl::69f42732-f60f-4def-a444-61e5c83d96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DE84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306" y="53"/>
      </p:cViewPr>
      <p:guideLst>
        <p:guide orient="horz" pos="3072"/>
        <p:guide pos="2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B21-4F8A-967E-B53605BD1E74}"/>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B21-4F8A-967E-B53605BD1E74}"/>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B21-4F8A-967E-B53605BD1E74}"/>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B21-4F8A-967E-B53605BD1E74}"/>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B21-4F8A-967E-B53605BD1E74}"/>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B21-4F8A-967E-B53605BD1E74}"/>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AB21-4F8A-967E-B53605BD1E74}"/>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AB21-4F8A-967E-B53605BD1E74}"/>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AB21-4F8A-967E-B53605BD1E74}"/>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AB21-4F8A-967E-B53605BD1E74}"/>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AB21-4F8A-967E-B53605BD1E74}"/>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AB21-4F8A-967E-B53605BD1E74}"/>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B21-4F8A-967E-B53605BD1E74}"/>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18B-4914-8111-F0E53E6A9EBB}"/>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18B-4914-8111-F0E53E6A9EBB}"/>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18B-4914-8111-F0E53E6A9EBB}"/>
              </c:ext>
            </c:extLst>
          </c:dPt>
          <c:dPt>
            <c:idx val="3"/>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18B-4914-8111-F0E53E6A9EBB}"/>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18B-4914-8111-F0E53E6A9EBB}"/>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18B-4914-8111-F0E53E6A9EBB}"/>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318B-4914-8111-F0E53E6A9EBB}"/>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318B-4914-8111-F0E53E6A9EBB}"/>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318B-4914-8111-F0E53E6A9EBB}"/>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318B-4914-8111-F0E53E6A9EBB}"/>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318B-4914-8111-F0E53E6A9EBB}"/>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318B-4914-8111-F0E53E6A9EBB}"/>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18B-4914-8111-F0E53E6A9EBB}"/>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18B-4914-8111-F0E53E6A9EBB}"/>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18B-4914-8111-F0E53E6A9EBB}"/>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18B-4914-8111-F0E53E6A9EBB}"/>
              </c:ext>
            </c:extLst>
          </c:dPt>
          <c:dPt>
            <c:idx val="3"/>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18B-4914-8111-F0E53E6A9EBB}"/>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18B-4914-8111-F0E53E6A9EBB}"/>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18B-4914-8111-F0E53E6A9EBB}"/>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318B-4914-8111-F0E53E6A9EBB}"/>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318B-4914-8111-F0E53E6A9EBB}"/>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318B-4914-8111-F0E53E6A9EBB}"/>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318B-4914-8111-F0E53E6A9EBB}"/>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318B-4914-8111-F0E53E6A9EBB}"/>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318B-4914-8111-F0E53E6A9EBB}"/>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18B-4914-8111-F0E53E6A9EBB}"/>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18B-4914-8111-F0E53E6A9EBB}"/>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18B-4914-8111-F0E53E6A9EBB}"/>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18B-4914-8111-F0E53E6A9EBB}"/>
              </c:ext>
            </c:extLst>
          </c:dPt>
          <c:dPt>
            <c:idx val="3"/>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18B-4914-8111-F0E53E6A9EBB}"/>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18B-4914-8111-F0E53E6A9EBB}"/>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18B-4914-8111-F0E53E6A9EBB}"/>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318B-4914-8111-F0E53E6A9EBB}"/>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318B-4914-8111-F0E53E6A9EBB}"/>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318B-4914-8111-F0E53E6A9EBB}"/>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318B-4914-8111-F0E53E6A9EBB}"/>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318B-4914-8111-F0E53E6A9EBB}"/>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318B-4914-8111-F0E53E6A9EBB}"/>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18B-4914-8111-F0E53E6A9EBB}"/>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6C-4088-9B3C-13DC492C7A16}"/>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6C-4088-9B3C-13DC492C7A16}"/>
              </c:ext>
            </c:extLst>
          </c:dPt>
          <c:dPt>
            <c:idx val="2"/>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6C-4088-9B3C-13DC492C7A16}"/>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56C-4088-9B3C-13DC492C7A16}"/>
              </c:ext>
            </c:extLst>
          </c:dPt>
          <c:dPt>
            <c:idx val="4"/>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56C-4088-9B3C-13DC492C7A16}"/>
              </c:ext>
            </c:extLst>
          </c:dPt>
          <c:dPt>
            <c:idx val="5"/>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56C-4088-9B3C-13DC492C7A16}"/>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E56C-4088-9B3C-13DC492C7A16}"/>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E56C-4088-9B3C-13DC492C7A16}"/>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E56C-4088-9B3C-13DC492C7A16}"/>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E56C-4088-9B3C-13DC492C7A16}"/>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E56C-4088-9B3C-13DC492C7A16}"/>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E56C-4088-9B3C-13DC492C7A16}"/>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E56C-4088-9B3C-13DC492C7A16}"/>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6C-4088-9B3C-13DC492C7A16}"/>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6C-4088-9B3C-13DC492C7A16}"/>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6C-4088-9B3C-13DC492C7A16}"/>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56C-4088-9B3C-13DC492C7A16}"/>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56C-4088-9B3C-13DC492C7A16}"/>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56C-4088-9B3C-13DC492C7A16}"/>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E56C-4088-9B3C-13DC492C7A16}"/>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E56C-4088-9B3C-13DC492C7A16}"/>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E56C-4088-9B3C-13DC492C7A16}"/>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E56C-4088-9B3C-13DC492C7A16}"/>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E56C-4088-9B3C-13DC492C7A16}"/>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E56C-4088-9B3C-13DC492C7A16}"/>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E56C-4088-9B3C-13DC492C7A16}"/>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6C-4088-9B3C-13DC492C7A16}"/>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6C-4088-9B3C-13DC492C7A16}"/>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6C-4088-9B3C-13DC492C7A16}"/>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56C-4088-9B3C-13DC492C7A16}"/>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56C-4088-9B3C-13DC492C7A16}"/>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56C-4088-9B3C-13DC492C7A16}"/>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E56C-4088-9B3C-13DC492C7A16}"/>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E56C-4088-9B3C-13DC492C7A16}"/>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E56C-4088-9B3C-13DC492C7A16}"/>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E56C-4088-9B3C-13DC492C7A16}"/>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E56C-4088-9B3C-13DC492C7A16}"/>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E56C-4088-9B3C-13DC492C7A16}"/>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E56C-4088-9B3C-13DC492C7A16}"/>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4D8-4A3F-BD3D-54833A8B526E}"/>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4D8-4A3F-BD3D-54833A8B526E}"/>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4D8-4A3F-BD3D-54833A8B526E}"/>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4D8-4A3F-BD3D-54833A8B526E}"/>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4D8-4A3F-BD3D-54833A8B526E}"/>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4D8-4A3F-BD3D-54833A8B526E}"/>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04D8-4A3F-BD3D-54833A8B526E}"/>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04D8-4A3F-BD3D-54833A8B526E}"/>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04D8-4A3F-BD3D-54833A8B526E}"/>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04D8-4A3F-BD3D-54833A8B526E}"/>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04D8-4A3F-BD3D-54833A8B526E}"/>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04D8-4A3F-BD3D-54833A8B526E}"/>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4D8-4A3F-BD3D-54833A8B526E}"/>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6C-4088-9B3C-13DC492C7A16}"/>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6C-4088-9B3C-13DC492C7A16}"/>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6C-4088-9B3C-13DC492C7A16}"/>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56C-4088-9B3C-13DC492C7A16}"/>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56C-4088-9B3C-13DC492C7A16}"/>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56C-4088-9B3C-13DC492C7A16}"/>
              </c:ext>
            </c:extLst>
          </c:dPt>
          <c:dLbls>
            <c:dLbl>
              <c:idx val="0"/>
              <c:delete val="1"/>
              <c:extLst>
                <c:ext xmlns:c15="http://schemas.microsoft.com/office/drawing/2012/chart" uri="{CE6537A1-D6FC-4f65-9D91-7224C49458BB}"/>
                <c:ext xmlns:c16="http://schemas.microsoft.com/office/drawing/2014/chart" uri="{C3380CC4-5D6E-409C-BE32-E72D297353CC}">
                  <c16:uniqueId val="{00000001-E56C-4088-9B3C-13DC492C7A16}"/>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E56C-4088-9B3C-13DC492C7A16}"/>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E56C-4088-9B3C-13DC492C7A16}"/>
                </c:ext>
              </c:extLst>
            </c:dLbl>
            <c:dLbl>
              <c:idx val="3"/>
              <c:delete val="1"/>
              <c:extLst>
                <c:ext xmlns:c15="http://schemas.microsoft.com/office/drawing/2012/chart" uri="{CE6537A1-D6FC-4f65-9D91-7224C49458BB}"/>
                <c:ext xmlns:c16="http://schemas.microsoft.com/office/drawing/2014/chart" uri="{C3380CC4-5D6E-409C-BE32-E72D297353CC}">
                  <c16:uniqueId val="{00000007-E56C-4088-9B3C-13DC492C7A16}"/>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E56C-4088-9B3C-13DC492C7A16}"/>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E56C-4088-9B3C-13DC492C7A16}"/>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E56C-4088-9B3C-13DC492C7A16}"/>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6C-4088-9B3C-13DC492C7A16}"/>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6C-4088-9B3C-13DC492C7A16}"/>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6C-4088-9B3C-13DC492C7A16}"/>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56C-4088-9B3C-13DC492C7A16}"/>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56C-4088-9B3C-13DC492C7A16}"/>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56C-4088-9B3C-13DC492C7A16}"/>
              </c:ext>
            </c:extLst>
          </c:dPt>
          <c:dLbls>
            <c:dLbl>
              <c:idx val="0"/>
              <c:delete val="1"/>
              <c:extLst>
                <c:ext xmlns:c15="http://schemas.microsoft.com/office/drawing/2012/chart" uri="{CE6537A1-D6FC-4f65-9D91-7224C49458BB}"/>
                <c:ext xmlns:c16="http://schemas.microsoft.com/office/drawing/2014/chart" uri="{C3380CC4-5D6E-409C-BE32-E72D297353CC}">
                  <c16:uniqueId val="{00000001-E56C-4088-9B3C-13DC492C7A16}"/>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E56C-4088-9B3C-13DC492C7A16}"/>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E56C-4088-9B3C-13DC492C7A16}"/>
                </c:ext>
              </c:extLst>
            </c:dLbl>
            <c:dLbl>
              <c:idx val="3"/>
              <c:delete val="1"/>
              <c:extLst>
                <c:ext xmlns:c15="http://schemas.microsoft.com/office/drawing/2012/chart" uri="{CE6537A1-D6FC-4f65-9D91-7224C49458BB}"/>
                <c:ext xmlns:c16="http://schemas.microsoft.com/office/drawing/2014/chart" uri="{C3380CC4-5D6E-409C-BE32-E72D297353CC}">
                  <c16:uniqueId val="{00000007-E56C-4088-9B3C-13DC492C7A16}"/>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E56C-4088-9B3C-13DC492C7A16}"/>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E56C-4088-9B3C-13DC492C7A16}"/>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E56C-4088-9B3C-13DC492C7A16}"/>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6C-4088-9B3C-13DC492C7A16}"/>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6C-4088-9B3C-13DC492C7A16}"/>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6C-4088-9B3C-13DC492C7A16}"/>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56C-4088-9B3C-13DC492C7A16}"/>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56C-4088-9B3C-13DC492C7A16}"/>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56C-4088-9B3C-13DC492C7A16}"/>
              </c:ext>
            </c:extLst>
          </c:dPt>
          <c:dLbls>
            <c:dLbl>
              <c:idx val="0"/>
              <c:delete val="1"/>
              <c:extLst>
                <c:ext xmlns:c15="http://schemas.microsoft.com/office/drawing/2012/chart" uri="{CE6537A1-D6FC-4f65-9D91-7224C49458BB}"/>
                <c:ext xmlns:c16="http://schemas.microsoft.com/office/drawing/2014/chart" uri="{C3380CC4-5D6E-409C-BE32-E72D297353CC}">
                  <c16:uniqueId val="{00000001-E56C-4088-9B3C-13DC492C7A16}"/>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E56C-4088-9B3C-13DC492C7A16}"/>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E56C-4088-9B3C-13DC492C7A16}"/>
                </c:ext>
              </c:extLst>
            </c:dLbl>
            <c:dLbl>
              <c:idx val="3"/>
              <c:delete val="1"/>
              <c:extLst>
                <c:ext xmlns:c15="http://schemas.microsoft.com/office/drawing/2012/chart" uri="{CE6537A1-D6FC-4f65-9D91-7224C49458BB}"/>
                <c:ext xmlns:c16="http://schemas.microsoft.com/office/drawing/2014/chart" uri="{C3380CC4-5D6E-409C-BE32-E72D297353CC}">
                  <c16:uniqueId val="{00000007-E56C-4088-9B3C-13DC492C7A16}"/>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E56C-4088-9B3C-13DC492C7A16}"/>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E56C-4088-9B3C-13DC492C7A16}"/>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E56C-4088-9B3C-13DC492C7A16}"/>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915-47AB-AF69-497C29DF2DAE}"/>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915-47AB-AF69-497C29DF2DAE}"/>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915-47AB-AF69-497C29DF2DAE}"/>
              </c:ext>
            </c:extLst>
          </c:dPt>
          <c:dPt>
            <c:idx val="3"/>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915-47AB-AF69-497C29DF2DAE}"/>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915-47AB-AF69-497C29DF2DAE}"/>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915-47AB-AF69-497C29DF2DAE}"/>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F915-47AB-AF69-497C29DF2DAE}"/>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F915-47AB-AF69-497C29DF2DAE}"/>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F915-47AB-AF69-497C29DF2DAE}"/>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F915-47AB-AF69-497C29DF2DAE}"/>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F915-47AB-AF69-497C29DF2DAE}"/>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F915-47AB-AF69-497C29DF2DAE}"/>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915-47AB-AF69-497C29DF2DAE}"/>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663-4E18-A34D-B8954195D068}"/>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663-4E18-A34D-B8954195D068}"/>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663-4E18-A34D-B8954195D068}"/>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663-4E18-A34D-B8954195D068}"/>
              </c:ext>
            </c:extLst>
          </c:dPt>
          <c:dPt>
            <c:idx val="4"/>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663-4E18-A34D-B8954195D068}"/>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663-4E18-A34D-B8954195D068}"/>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A663-4E18-A34D-B8954195D068}"/>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A663-4E18-A34D-B8954195D068}"/>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A663-4E18-A34D-B8954195D068}"/>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A663-4E18-A34D-B8954195D068}"/>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A663-4E18-A34D-B8954195D068}"/>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A663-4E18-A34D-B8954195D068}"/>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663-4E18-A34D-B8954195D068}"/>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A27-45D8-9322-C1BB8AFACD4B}"/>
              </c:ext>
            </c:extLst>
          </c:dPt>
          <c:dPt>
            <c:idx val="1"/>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A27-45D8-9322-C1BB8AFACD4B}"/>
              </c:ext>
            </c:extLst>
          </c:dPt>
          <c:dPt>
            <c:idx val="2"/>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A27-45D8-9322-C1BB8AFACD4B}"/>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A27-45D8-9322-C1BB8AFACD4B}"/>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A27-45D8-9322-C1BB8AFACD4B}"/>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A27-45D8-9322-C1BB8AFACD4B}"/>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6A27-45D8-9322-C1BB8AFACD4B}"/>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6A27-45D8-9322-C1BB8AFACD4B}"/>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6A27-45D8-9322-C1BB8AFACD4B}"/>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6A27-45D8-9322-C1BB8AFACD4B}"/>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6A27-45D8-9322-C1BB8AFACD4B}"/>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6A27-45D8-9322-C1BB8AFACD4B}"/>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6A27-45D8-9322-C1BB8AFACD4B}"/>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47C-430C-A2FE-19AA5E1ABA5F}"/>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47C-430C-A2FE-19AA5E1ABA5F}"/>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47C-430C-A2FE-19AA5E1ABA5F}"/>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47C-430C-A2FE-19AA5E1ABA5F}"/>
              </c:ext>
            </c:extLst>
          </c:dPt>
          <c:dPt>
            <c:idx val="4"/>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47C-430C-A2FE-19AA5E1ABA5F}"/>
              </c:ext>
            </c:extLst>
          </c:dPt>
          <c:dPt>
            <c:idx val="5"/>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47C-430C-A2FE-19AA5E1ABA5F}"/>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347C-430C-A2FE-19AA5E1ABA5F}"/>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347C-430C-A2FE-19AA5E1ABA5F}"/>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347C-430C-A2FE-19AA5E1ABA5F}"/>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347C-430C-A2FE-19AA5E1ABA5F}"/>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347C-430C-A2FE-19AA5E1ABA5F}"/>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347C-430C-A2FE-19AA5E1ABA5F}"/>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47C-430C-A2FE-19AA5E1ABA5F}"/>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D90-496D-A55D-3A3E255558A0}"/>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D90-496D-A55D-3A3E255558A0}"/>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D90-496D-A55D-3A3E255558A0}"/>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D90-496D-A55D-3A3E255558A0}"/>
              </c:ext>
            </c:extLst>
          </c:dPt>
          <c:dPt>
            <c:idx val="4"/>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D90-496D-A55D-3A3E255558A0}"/>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D90-496D-A55D-3A3E255558A0}"/>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8D90-496D-A55D-3A3E255558A0}"/>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8D90-496D-A55D-3A3E255558A0}"/>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8D90-496D-A55D-3A3E255558A0}"/>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8D90-496D-A55D-3A3E255558A0}"/>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8D90-496D-A55D-3A3E255558A0}"/>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8D90-496D-A55D-3A3E255558A0}"/>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D90-496D-A55D-3A3E255558A0}"/>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4D8-4A3F-BD3D-54833A8B526E}"/>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4D8-4A3F-BD3D-54833A8B526E}"/>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4D8-4A3F-BD3D-54833A8B526E}"/>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4D8-4A3F-BD3D-54833A8B526E}"/>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4D8-4A3F-BD3D-54833A8B526E}"/>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4D8-4A3F-BD3D-54833A8B526E}"/>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04D8-4A3F-BD3D-54833A8B526E}"/>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04D8-4A3F-BD3D-54833A8B526E}"/>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04D8-4A3F-BD3D-54833A8B526E}"/>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04D8-4A3F-BD3D-54833A8B526E}"/>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04D8-4A3F-BD3D-54833A8B526E}"/>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04D8-4A3F-BD3D-54833A8B526E}"/>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4D8-4A3F-BD3D-54833A8B526E}"/>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5B4-41EF-A944-7B5B3D742A59}"/>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5B4-41EF-A944-7B5B3D742A59}"/>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5B4-41EF-A944-7B5B3D742A59}"/>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5B4-41EF-A944-7B5B3D742A59}"/>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5B4-41EF-A944-7B5B3D742A59}"/>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5B4-41EF-A944-7B5B3D742A59}"/>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A5B4-41EF-A944-7B5B3D742A59}"/>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A5B4-41EF-A944-7B5B3D742A59}"/>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A5B4-41EF-A944-7B5B3D742A59}"/>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A5B4-41EF-A944-7B5B3D742A59}"/>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A5B4-41EF-A944-7B5B3D742A59}"/>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A5B4-41EF-A944-7B5B3D742A59}"/>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5B4-41EF-A944-7B5B3D742A59}"/>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368-4B0B-A9F2-BBCF9E7F8BB3}"/>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368-4B0B-A9F2-BBCF9E7F8BB3}"/>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368-4B0B-A9F2-BBCF9E7F8BB3}"/>
              </c:ext>
            </c:extLst>
          </c:dPt>
          <c:dPt>
            <c:idx val="3"/>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368-4B0B-A9F2-BBCF9E7F8BB3}"/>
              </c:ext>
            </c:extLst>
          </c:dPt>
          <c:dPt>
            <c:idx val="4"/>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368-4B0B-A9F2-BBCF9E7F8BB3}"/>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368-4B0B-A9F2-BBCF9E7F8BB3}"/>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5368-4B0B-A9F2-BBCF9E7F8BB3}"/>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5368-4B0B-A9F2-BBCF9E7F8BB3}"/>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5368-4B0B-A9F2-BBCF9E7F8BB3}"/>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5368-4B0B-A9F2-BBCF9E7F8BB3}"/>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5368-4B0B-A9F2-BBCF9E7F8BB3}"/>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5368-4B0B-A9F2-BBCF9E7F8BB3}"/>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368-4B0B-A9F2-BBCF9E7F8BB3}"/>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368-4B0B-A9F2-BBCF9E7F8BB3}"/>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368-4B0B-A9F2-BBCF9E7F8BB3}"/>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368-4B0B-A9F2-BBCF9E7F8BB3}"/>
              </c:ext>
            </c:extLst>
          </c:dPt>
          <c:dPt>
            <c:idx val="3"/>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368-4B0B-A9F2-BBCF9E7F8BB3}"/>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368-4B0B-A9F2-BBCF9E7F8BB3}"/>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368-4B0B-A9F2-BBCF9E7F8BB3}"/>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5368-4B0B-A9F2-BBCF9E7F8BB3}"/>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5368-4B0B-A9F2-BBCF9E7F8BB3}"/>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5368-4B0B-A9F2-BBCF9E7F8BB3}"/>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5368-4B0B-A9F2-BBCF9E7F8BB3}"/>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5368-4B0B-A9F2-BBCF9E7F8BB3}"/>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5368-4B0B-A9F2-BBCF9E7F8BB3}"/>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368-4B0B-A9F2-BBCF9E7F8BB3}"/>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6C-4088-9B3C-13DC492C7A16}"/>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6C-4088-9B3C-13DC492C7A16}"/>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6C-4088-9B3C-13DC492C7A16}"/>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56C-4088-9B3C-13DC492C7A16}"/>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56C-4088-9B3C-13DC492C7A16}"/>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56C-4088-9B3C-13DC492C7A16}"/>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E56C-4088-9B3C-13DC492C7A16}"/>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E56C-4088-9B3C-13DC492C7A16}"/>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E56C-4088-9B3C-13DC492C7A16}"/>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E56C-4088-9B3C-13DC492C7A16}"/>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E56C-4088-9B3C-13DC492C7A16}"/>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E56C-4088-9B3C-13DC492C7A16}"/>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E56C-4088-9B3C-13DC492C7A16}"/>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no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B40-4063-A77A-20F14CACE48D}"/>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B40-4063-A77A-20F14CACE48D}"/>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B40-4063-A77A-20F14CACE48D}"/>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B40-4063-A77A-20F14CACE48D}"/>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B40-4063-A77A-20F14CACE48D}"/>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B40-4063-A77A-20F14CACE48D}"/>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AB40-4063-A77A-20F14CACE48D}"/>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AB40-4063-A77A-20F14CACE48D}"/>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AB40-4063-A77A-20F14CACE48D}"/>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AB40-4063-A77A-20F14CACE48D}"/>
                </c:ext>
              </c:extLst>
            </c:dLbl>
            <c:dLbl>
              <c:idx val="4"/>
              <c:layout>
                <c:manualLayout>
                  <c:x val="0.2099426405796545"/>
                  <c:y val="-6.5760551850124367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5829228243021346"/>
                      <c:h val="0.155754125956829"/>
                    </c:manualLayout>
                  </c15:layout>
                </c:ext>
                <c:ext xmlns:c16="http://schemas.microsoft.com/office/drawing/2014/chart" uri="{C3380CC4-5D6E-409C-BE32-E72D297353CC}">
                  <c16:uniqueId val="{00000009-AB40-4063-A77A-20F14CACE48D}"/>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AB40-4063-A77A-20F14CACE48D}"/>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B40-4063-A77A-20F14CACE48D}"/>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83B-49EA-8A16-65041AE6ACCC}"/>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83B-49EA-8A16-65041AE6ACCC}"/>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83B-49EA-8A16-65041AE6ACCC}"/>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83B-49EA-8A16-65041AE6ACCC}"/>
              </c:ext>
            </c:extLst>
          </c:dPt>
          <c:dPt>
            <c:idx val="4"/>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83B-49EA-8A16-65041AE6ACCC}"/>
              </c:ext>
            </c:extLst>
          </c:dPt>
          <c:dPt>
            <c:idx val="5"/>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83B-49EA-8A16-65041AE6ACCC}"/>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C83B-49EA-8A16-65041AE6ACCC}"/>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C83B-49EA-8A16-65041AE6ACCC}"/>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C83B-49EA-8A16-65041AE6ACCC}"/>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C83B-49EA-8A16-65041AE6ACCC}"/>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C83B-49EA-8A16-65041AE6ACCC}"/>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C83B-49EA-8A16-65041AE6ACCC}"/>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C83B-49EA-8A16-65041AE6ACCC}"/>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4D8-4A3F-BD3D-54833A8B526E}"/>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4D8-4A3F-BD3D-54833A8B526E}"/>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4D8-4A3F-BD3D-54833A8B526E}"/>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4D8-4A3F-BD3D-54833A8B526E}"/>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4D8-4A3F-BD3D-54833A8B526E}"/>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4D8-4A3F-BD3D-54833A8B526E}"/>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04D8-4A3F-BD3D-54833A8B526E}"/>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04D8-4A3F-BD3D-54833A8B526E}"/>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04D8-4A3F-BD3D-54833A8B526E}"/>
                </c:ext>
              </c:extLst>
            </c:dLbl>
            <c:dLbl>
              <c:idx val="3"/>
              <c:delete val="1"/>
              <c:extLst>
                <c:ext xmlns:c15="http://schemas.microsoft.com/office/drawing/2012/chart" uri="{CE6537A1-D6FC-4f65-9D91-7224C49458BB}"/>
                <c:ext xmlns:c16="http://schemas.microsoft.com/office/drawing/2014/chart" uri="{C3380CC4-5D6E-409C-BE32-E72D297353CC}">
                  <c16:uniqueId val="{00000007-04D8-4A3F-BD3D-54833A8B526E}"/>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04D8-4A3F-BD3D-54833A8B526E}"/>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04D8-4A3F-BD3D-54833A8B526E}"/>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4D8-4A3F-BD3D-54833A8B526E}"/>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4D8-4A3F-BD3D-54833A8B526E}"/>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4D8-4A3F-BD3D-54833A8B526E}"/>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4D8-4A3F-BD3D-54833A8B526E}"/>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4D8-4A3F-BD3D-54833A8B526E}"/>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4D8-4A3F-BD3D-54833A8B526E}"/>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4D8-4A3F-BD3D-54833A8B526E}"/>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04D8-4A3F-BD3D-54833A8B526E}"/>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04D8-4A3F-BD3D-54833A8B526E}"/>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04D8-4A3F-BD3D-54833A8B526E}"/>
                </c:ext>
              </c:extLst>
            </c:dLbl>
            <c:dLbl>
              <c:idx val="3"/>
              <c:delete val="1"/>
              <c:extLst>
                <c:ext xmlns:c15="http://schemas.microsoft.com/office/drawing/2012/chart" uri="{CE6537A1-D6FC-4f65-9D91-7224C49458BB}"/>
                <c:ext xmlns:c16="http://schemas.microsoft.com/office/drawing/2014/chart" uri="{C3380CC4-5D6E-409C-BE32-E72D297353CC}">
                  <c16:uniqueId val="{00000007-04D8-4A3F-BD3D-54833A8B526E}"/>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04D8-4A3F-BD3D-54833A8B526E}"/>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04D8-4A3F-BD3D-54833A8B526E}"/>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4D8-4A3F-BD3D-54833A8B526E}"/>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FE6-4687-820F-91CD167FD866}"/>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FE6-4687-820F-91CD167FD866}"/>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FE6-4687-820F-91CD167FD866}"/>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FE6-4687-820F-91CD167FD866}"/>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FE6-4687-820F-91CD167FD866}"/>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FE6-4687-820F-91CD167FD866}"/>
              </c:ext>
            </c:extLst>
          </c:dPt>
          <c:dLbls>
            <c:dLbl>
              <c:idx val="0"/>
              <c:layout>
                <c:manualLayout>
                  <c:x val="-0.42287216454283566"/>
                  <c:y val="0.62496135920329277"/>
                </c:manualLayout>
              </c:layout>
              <c:tx>
                <c:rich>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r>
                      <a:rPr lang="en-US" dirty="0"/>
                      <a:t>Non</a:t>
                    </a:r>
                    <a:r>
                      <a:rPr lang="en-US" baseline="0" dirty="0"/>
                      <a:t> Assurance</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878519754978753"/>
                      <c:h val="0.155754125956829"/>
                    </c:manualLayout>
                  </c15:layout>
                  <c15:showDataLabelsRange val="0"/>
                </c:ext>
                <c:ext xmlns:c16="http://schemas.microsoft.com/office/drawing/2014/chart" uri="{C3380CC4-5D6E-409C-BE32-E72D297353CC}">
                  <c16:uniqueId val="{00000001-4FE6-4687-820F-91CD167FD866}"/>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4FE6-4687-820F-91CD167FD866}"/>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4FE6-4687-820F-91CD167FD866}"/>
                </c:ext>
              </c:extLst>
            </c:dLbl>
            <c:dLbl>
              <c:idx val="3"/>
              <c:delete val="1"/>
              <c:extLst>
                <c:ext xmlns:c15="http://schemas.microsoft.com/office/drawing/2012/chart" uri="{CE6537A1-D6FC-4f65-9D91-7224C49458BB}"/>
                <c:ext xmlns:c16="http://schemas.microsoft.com/office/drawing/2014/chart" uri="{C3380CC4-5D6E-409C-BE32-E72D297353CC}">
                  <c16:uniqueId val="{00000007-4FE6-4687-820F-91CD167FD866}"/>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4FE6-4687-820F-91CD167FD866}"/>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4FE6-4687-820F-91CD167FD866}"/>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4FE6-4687-820F-91CD167FD866}"/>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CBC-4528-9CBD-EF4BFE88525F}"/>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CBC-4528-9CBD-EF4BFE88525F}"/>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CBC-4528-9CBD-EF4BFE88525F}"/>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CBC-4528-9CBD-EF4BFE88525F}"/>
              </c:ext>
            </c:extLst>
          </c:dPt>
          <c:dPt>
            <c:idx val="4"/>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CBC-4528-9CBD-EF4BFE88525F}"/>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CBC-4528-9CBD-EF4BFE88525F}"/>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6CBC-4528-9CBD-EF4BFE88525F}"/>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6CBC-4528-9CBD-EF4BFE88525F}"/>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6CBC-4528-9CBD-EF4BFE88525F}"/>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6CBC-4528-9CBD-EF4BFE88525F}"/>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6CBC-4528-9CBD-EF4BFE88525F}"/>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6CBC-4528-9CBD-EF4BFE88525F}"/>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6CBC-4528-9CBD-EF4BFE88525F}"/>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941-466A-A8EA-8D6D1716361B}"/>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941-466A-A8EA-8D6D1716361B}"/>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941-466A-A8EA-8D6D1716361B}"/>
              </c:ext>
            </c:extLst>
          </c:dPt>
          <c:dPt>
            <c:idx val="3"/>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941-466A-A8EA-8D6D1716361B}"/>
              </c:ext>
            </c:extLst>
          </c:dPt>
          <c:dPt>
            <c:idx val="4"/>
            <c:bubble3D val="0"/>
            <c:spPr>
              <a:solidFill>
                <a:schemeClr val="bg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941-466A-A8EA-8D6D1716361B}"/>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2941-466A-A8EA-8D6D1716361B}"/>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2941-466A-A8EA-8D6D1716361B}"/>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2941-466A-A8EA-8D6D1716361B}"/>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2941-466A-A8EA-8D6D1716361B}"/>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2941-466A-A8EA-8D6D1716361B}"/>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2941-466A-A8EA-8D6D1716361B}"/>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2941-466A-A8EA-8D6D1716361B}"/>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2941-466A-A8EA-8D6D1716361B}"/>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7DC-4779-B341-F27201DCBFA6}"/>
              </c:ext>
            </c:extLst>
          </c:dPt>
          <c:dPt>
            <c:idx val="1"/>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7DC-4779-B341-F27201DCBFA6}"/>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7DC-4779-B341-F27201DCBFA6}"/>
              </c:ext>
            </c:extLst>
          </c:dPt>
          <c:dPt>
            <c:idx val="3"/>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7DC-4779-B341-F27201DCBFA6}"/>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7DC-4779-B341-F27201DCBFA6}"/>
              </c:ext>
            </c:extLst>
          </c:dPt>
          <c:dPt>
            <c:idx val="5"/>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7DC-4779-B341-F27201DCBFA6}"/>
              </c:ext>
            </c:extLst>
          </c:dPt>
          <c:dLbls>
            <c:dLbl>
              <c:idx val="0"/>
              <c:layout>
                <c:manualLayout>
                  <c:x val="-0.17259733973352667"/>
                  <c:y val="0.1810776342149562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728907344230441"/>
                      <c:h val="0.16233018114184136"/>
                    </c:manualLayout>
                  </c15:layout>
                </c:ext>
                <c:ext xmlns:c16="http://schemas.microsoft.com/office/drawing/2014/chart" uri="{C3380CC4-5D6E-409C-BE32-E72D297353CC}">
                  <c16:uniqueId val="{00000001-57DC-4779-B341-F27201DCBFA6}"/>
                </c:ext>
              </c:extLst>
            </c:dLbl>
            <c:dLbl>
              <c:idx val="1"/>
              <c:layout>
                <c:manualLayout>
                  <c:x val="-0.17169988957433074"/>
                  <c:y val="-6.5757962852019602E-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986829766643242"/>
                    </c:manualLayout>
                  </c15:layout>
                </c:ext>
                <c:ext xmlns:c16="http://schemas.microsoft.com/office/drawing/2014/chart" uri="{C3380CC4-5D6E-409C-BE32-E72D297353CC}">
                  <c16:uniqueId val="{00000003-57DC-4779-B341-F27201DCBFA6}"/>
                </c:ext>
              </c:extLst>
            </c:dLbl>
            <c:dLbl>
              <c:idx val="2"/>
              <c:layout>
                <c:manualLayout>
                  <c:x val="-0.17211479115546643"/>
                  <c:y val="-0.20230793647012893"/>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1458830037671858"/>
                      <c:h val="0.14329224248142006"/>
                    </c:manualLayout>
                  </c15:layout>
                </c:ext>
                <c:ext xmlns:c16="http://schemas.microsoft.com/office/drawing/2014/chart" uri="{C3380CC4-5D6E-409C-BE32-E72D297353CC}">
                  <c16:uniqueId val="{00000005-57DC-4779-B341-F27201DCBFA6}"/>
                </c:ext>
              </c:extLst>
            </c:dLbl>
            <c:dLbl>
              <c:idx val="3"/>
              <c:layout>
                <c:manualLayout>
                  <c:x val="0.15244964466494559"/>
                  <c:y val="-0.19244400883095419"/>
                </c:manualLayout>
              </c:layout>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0913359014853564"/>
                      <c:h val="0.155754125956829"/>
                    </c:manualLayout>
                  </c15:layout>
                </c:ext>
                <c:ext xmlns:c16="http://schemas.microsoft.com/office/drawing/2014/chart" uri="{C3380CC4-5D6E-409C-BE32-E72D297353CC}">
                  <c16:uniqueId val="{00000007-57DC-4779-B341-F27201DCBFA6}"/>
                </c:ext>
              </c:extLst>
            </c:dLbl>
            <c:dLbl>
              <c:idx val="4"/>
              <c:layout>
                <c:manualLayout>
                  <c:x val="0.19625897074342552"/>
                  <c:y val="-7.4157597312924787E-1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3092494275775546"/>
                      <c:h val="0.16890623632685373"/>
                    </c:manualLayout>
                  </c15:layout>
                </c:ext>
                <c:ext xmlns:c16="http://schemas.microsoft.com/office/drawing/2014/chart" uri="{C3380CC4-5D6E-409C-BE32-E72D297353CC}">
                  <c16:uniqueId val="{00000009-57DC-4779-B341-F27201DCBFA6}"/>
                </c:ext>
              </c:extLst>
            </c:dLbl>
            <c:dLbl>
              <c:idx val="5"/>
              <c:layout>
                <c:manualLayout>
                  <c:x val="0.16160931990930577"/>
                  <c:y val="0.17824527028881307"/>
                </c:manualLayout>
              </c:layout>
              <c:spPr>
                <a:noFill/>
                <a:ln>
                  <a:noFill/>
                </a:ln>
                <a:effectLst/>
              </c:spPr>
              <c:txPr>
                <a:bodyPr rot="0" spcFirstLastPara="1" vertOverflow="ellipsis" vert="horz" wrap="square" lIns="38100" tIns="19050" rIns="38100" bIns="19050" anchor="ctr" anchorCtr="1">
                  <a:noAutofit/>
                </a:bodyPr>
                <a:lstStyle/>
                <a:p>
                  <a:pPr>
                    <a:defRPr sz="600" b="1" i="0" u="none" strike="noStrike" kern="1200" spc="0" baseline="0">
                      <a:solidFill>
                        <a:schemeClr val="bg1"/>
                      </a:solidFill>
                      <a:latin typeface="+mn-lt"/>
                      <a:ea typeface="+mn-ea"/>
                      <a:cs typeface="+mn-cs"/>
                    </a:defRPr>
                  </a:pPr>
                  <a:endParaRPr lang="nl-NL"/>
                </a:p>
              </c:txPr>
              <c:dLblPos val="bestFit"/>
              <c:showLegendKey val="0"/>
              <c:showVal val="0"/>
              <c:showCatName val="1"/>
              <c:showSerName val="0"/>
              <c:showPercent val="0"/>
              <c:showBubbleSize val="0"/>
              <c:extLst>
                <c:ext xmlns:c15="http://schemas.microsoft.com/office/drawing/2012/chart" uri="{CE6537A1-D6FC-4f65-9D91-7224C49458BB}">
                  <c15:layout>
                    <c:manualLayout>
                      <c:w val="0.24000725004005133"/>
                      <c:h val="0.18205834669687854"/>
                    </c:manualLayout>
                  </c15:layout>
                </c:ext>
                <c:ext xmlns:c16="http://schemas.microsoft.com/office/drawing/2014/chart" uri="{C3380CC4-5D6E-409C-BE32-E72D297353CC}">
                  <c16:uniqueId val="{0000000B-57DC-4779-B341-F27201DCBFA6}"/>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spc="0" baseline="0">
                    <a:solidFill>
                      <a:schemeClr val="bg1"/>
                    </a:solidFill>
                    <a:latin typeface="+mn-lt"/>
                    <a:ea typeface="+mn-ea"/>
                    <a:cs typeface="+mn-cs"/>
                  </a:defRPr>
                </a:pPr>
                <a:endParaRPr lang="nl-NL"/>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6"/>
                <c:pt idx="0">
                  <c:v>Accountants in Business</c:v>
                </c:pt>
                <c:pt idx="1">
                  <c:v>Assurance groot</c:v>
                </c:pt>
                <c:pt idx="2">
                  <c:v>Assurance MKB</c:v>
                </c:pt>
                <c:pt idx="3">
                  <c:v>Non Assurance</c:v>
                </c:pt>
                <c:pt idx="4">
                  <c:v>Intern Accountants</c:v>
                </c:pt>
                <c:pt idx="5">
                  <c:v>Overheids accountants</c:v>
                </c:pt>
              </c:strCache>
            </c:strRef>
          </c:cat>
          <c:val>
            <c:numRef>
              <c:f>Blad1!$B$2:$B$7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7DC-4779-B341-F27201DCBFA6}"/>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136"/>
          </a:xfrm>
          <a:prstGeom prst="rect">
            <a:avLst/>
          </a:prstGeom>
        </p:spPr>
        <p:txBody>
          <a:bodyPr vert="horz" lIns="93277" tIns="46638" rIns="93277" bIns="46638" rtlCol="0"/>
          <a:lstStyle>
            <a:lvl1pPr algn="l">
              <a:defRPr sz="1200"/>
            </a:lvl1pPr>
          </a:lstStyle>
          <a:p>
            <a:endParaRPr lang="nl-NL"/>
          </a:p>
        </p:txBody>
      </p:sp>
      <p:sp>
        <p:nvSpPr>
          <p:cNvPr id="3" name="Tijdelijke aanduiding voor datum 2"/>
          <p:cNvSpPr>
            <a:spLocks noGrp="1"/>
          </p:cNvSpPr>
          <p:nvPr>
            <p:ph type="dt" sz="quarter" idx="1"/>
          </p:nvPr>
        </p:nvSpPr>
        <p:spPr>
          <a:xfrm>
            <a:off x="3850443" y="1"/>
            <a:ext cx="2945659" cy="498136"/>
          </a:xfrm>
          <a:prstGeom prst="rect">
            <a:avLst/>
          </a:prstGeom>
        </p:spPr>
        <p:txBody>
          <a:bodyPr vert="horz" lIns="93277" tIns="46638" rIns="93277" bIns="46638" rtlCol="0"/>
          <a:lstStyle>
            <a:lvl1pPr algn="r">
              <a:defRPr sz="1200"/>
            </a:lvl1pPr>
          </a:lstStyle>
          <a:p>
            <a:fld id="{EDE91BC0-350B-4EFE-9980-9766AAC091C1}" type="datetimeFigureOut">
              <a:rPr lang="nl-NL" smtClean="0"/>
              <a:t>10-2-2022</a:t>
            </a:fld>
            <a:endParaRPr lang="nl-NL"/>
          </a:p>
        </p:txBody>
      </p:sp>
      <p:sp>
        <p:nvSpPr>
          <p:cNvPr id="4" name="Tijdelijke aanduiding voor voettekst 3"/>
          <p:cNvSpPr>
            <a:spLocks noGrp="1"/>
          </p:cNvSpPr>
          <p:nvPr>
            <p:ph type="ftr" sz="quarter" idx="2"/>
          </p:nvPr>
        </p:nvSpPr>
        <p:spPr>
          <a:xfrm>
            <a:off x="0" y="9430098"/>
            <a:ext cx="2945659" cy="498135"/>
          </a:xfrm>
          <a:prstGeom prst="rect">
            <a:avLst/>
          </a:prstGeom>
        </p:spPr>
        <p:txBody>
          <a:bodyPr vert="horz" lIns="93277" tIns="46638" rIns="93277" bIns="46638"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8"/>
            <a:ext cx="2945659" cy="498135"/>
          </a:xfrm>
          <a:prstGeom prst="rect">
            <a:avLst/>
          </a:prstGeom>
        </p:spPr>
        <p:txBody>
          <a:bodyPr vert="horz" lIns="93277" tIns="46638" rIns="93277" bIns="46638" rtlCol="0" anchor="b"/>
          <a:lstStyle>
            <a:lvl1pPr algn="r">
              <a:defRPr sz="1200"/>
            </a:lvl1pPr>
          </a:lstStyle>
          <a:p>
            <a:fld id="{3BA1B9B1-71FA-4E77-9B4B-48AA73B3F01D}" type="slidenum">
              <a:rPr lang="nl-NL" smtClean="0"/>
              <a:t>‹nr.›</a:t>
            </a:fld>
            <a:endParaRPr lang="nl-NL"/>
          </a:p>
        </p:txBody>
      </p:sp>
    </p:spTree>
    <p:extLst>
      <p:ext uri="{BB962C8B-B14F-4D97-AF65-F5344CB8AC3E}">
        <p14:creationId xmlns:p14="http://schemas.microsoft.com/office/powerpoint/2010/main" val="1513443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4"/>
            <a:ext cx="2945659" cy="496410"/>
          </a:xfrm>
          <a:prstGeom prst="rect">
            <a:avLst/>
          </a:prstGeom>
        </p:spPr>
        <p:txBody>
          <a:bodyPr vert="horz" lIns="93277" tIns="46638" rIns="93277" bIns="46638" rtlCol="0"/>
          <a:lstStyle>
            <a:lvl1pPr algn="l">
              <a:defRPr sz="1200"/>
            </a:lvl1pPr>
          </a:lstStyle>
          <a:p>
            <a:endParaRPr lang="nl-NL"/>
          </a:p>
        </p:txBody>
      </p:sp>
      <p:sp>
        <p:nvSpPr>
          <p:cNvPr id="3" name="Tijdelijke aanduiding voor datum 2"/>
          <p:cNvSpPr>
            <a:spLocks noGrp="1"/>
          </p:cNvSpPr>
          <p:nvPr>
            <p:ph type="dt" idx="1"/>
          </p:nvPr>
        </p:nvSpPr>
        <p:spPr>
          <a:xfrm>
            <a:off x="3850443" y="4"/>
            <a:ext cx="2945659" cy="496410"/>
          </a:xfrm>
          <a:prstGeom prst="rect">
            <a:avLst/>
          </a:prstGeom>
        </p:spPr>
        <p:txBody>
          <a:bodyPr vert="horz" lIns="93277" tIns="46638" rIns="93277" bIns="46638" rtlCol="0"/>
          <a:lstStyle>
            <a:lvl1pPr algn="r">
              <a:defRPr sz="1200"/>
            </a:lvl1pPr>
          </a:lstStyle>
          <a:p>
            <a:fld id="{60DFF091-5E1E-41D0-BD71-A5886F8A5644}" type="datetimeFigureOut">
              <a:rPr lang="nl-NL" smtClean="0"/>
              <a:t>10-2-2022</a:t>
            </a:fld>
            <a:endParaRPr lang="nl-NL"/>
          </a:p>
        </p:txBody>
      </p:sp>
      <p:sp>
        <p:nvSpPr>
          <p:cNvPr id="4" name="Tijdelijke aanduiding voor dia-afbeelding 3"/>
          <p:cNvSpPr>
            <a:spLocks noGrp="1" noRot="1" noChangeAspect="1"/>
          </p:cNvSpPr>
          <p:nvPr>
            <p:ph type="sldImg" idx="2"/>
          </p:nvPr>
        </p:nvSpPr>
        <p:spPr>
          <a:xfrm>
            <a:off x="85725" y="744538"/>
            <a:ext cx="6626225" cy="3727450"/>
          </a:xfrm>
          <a:prstGeom prst="rect">
            <a:avLst/>
          </a:prstGeom>
          <a:noFill/>
          <a:ln w="12700">
            <a:solidFill>
              <a:prstClr val="black"/>
            </a:solidFill>
          </a:ln>
        </p:spPr>
        <p:txBody>
          <a:bodyPr vert="horz" lIns="93277" tIns="46638" rIns="93277" bIns="46638" rtlCol="0" anchor="ctr"/>
          <a:lstStyle/>
          <a:p>
            <a:endParaRPr lang="nl-NL"/>
          </a:p>
        </p:txBody>
      </p:sp>
      <p:sp>
        <p:nvSpPr>
          <p:cNvPr id="5" name="Tijdelijke aanduiding voor notities 4"/>
          <p:cNvSpPr>
            <a:spLocks noGrp="1"/>
          </p:cNvSpPr>
          <p:nvPr>
            <p:ph type="body" sz="quarter" idx="3"/>
          </p:nvPr>
        </p:nvSpPr>
        <p:spPr>
          <a:xfrm>
            <a:off x="679768" y="4715915"/>
            <a:ext cx="5438140" cy="4467700"/>
          </a:xfrm>
          <a:prstGeom prst="rect">
            <a:avLst/>
          </a:prstGeom>
        </p:spPr>
        <p:txBody>
          <a:bodyPr vert="horz" lIns="93277" tIns="46638" rIns="93277" bIns="46638"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4"/>
            <a:ext cx="2945659" cy="496410"/>
          </a:xfrm>
          <a:prstGeom prst="rect">
            <a:avLst/>
          </a:prstGeom>
        </p:spPr>
        <p:txBody>
          <a:bodyPr vert="horz" lIns="93277" tIns="46638" rIns="93277" bIns="4663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4"/>
            <a:ext cx="2945659" cy="496410"/>
          </a:xfrm>
          <a:prstGeom prst="rect">
            <a:avLst/>
          </a:prstGeom>
        </p:spPr>
        <p:txBody>
          <a:bodyPr vert="horz" lIns="93277" tIns="46638" rIns="93277" bIns="46638" rtlCol="0" anchor="b"/>
          <a:lstStyle>
            <a:lvl1pPr algn="r">
              <a:defRPr sz="1200"/>
            </a:lvl1pPr>
          </a:lstStyle>
          <a:p>
            <a:fld id="{41AC864F-F364-4D66-A622-15EF46A5F1C5}" type="slidenum">
              <a:rPr lang="nl-NL" smtClean="0"/>
              <a:t>‹nr.›</a:t>
            </a:fld>
            <a:endParaRPr lang="nl-NL"/>
          </a:p>
        </p:txBody>
      </p:sp>
    </p:spTree>
    <p:extLst>
      <p:ext uri="{BB962C8B-B14F-4D97-AF65-F5344CB8AC3E}">
        <p14:creationId xmlns:p14="http://schemas.microsoft.com/office/powerpoint/2010/main" val="109628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4894" indent="-174894">
              <a:buFontTx/>
              <a:buChar char="-"/>
            </a:pPr>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a:t>
            </a:fld>
            <a:endParaRPr lang="nl-NL"/>
          </a:p>
        </p:txBody>
      </p:sp>
    </p:spTree>
    <p:extLst>
      <p:ext uri="{BB962C8B-B14F-4D97-AF65-F5344CB8AC3E}">
        <p14:creationId xmlns:p14="http://schemas.microsoft.com/office/powerpoint/2010/main" val="221622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10</a:t>
            </a:fld>
            <a:endParaRPr lang="nl-NL"/>
          </a:p>
        </p:txBody>
      </p:sp>
    </p:spTree>
    <p:extLst>
      <p:ext uri="{BB962C8B-B14F-4D97-AF65-F5344CB8AC3E}">
        <p14:creationId xmlns:p14="http://schemas.microsoft.com/office/powerpoint/2010/main" val="156509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11</a:t>
            </a:fld>
            <a:endParaRPr lang="nl-NL"/>
          </a:p>
        </p:txBody>
      </p:sp>
    </p:spTree>
    <p:extLst>
      <p:ext uri="{BB962C8B-B14F-4D97-AF65-F5344CB8AC3E}">
        <p14:creationId xmlns:p14="http://schemas.microsoft.com/office/powerpoint/2010/main" val="189665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12</a:t>
            </a:fld>
            <a:endParaRPr lang="nl-NL"/>
          </a:p>
        </p:txBody>
      </p:sp>
    </p:spTree>
    <p:extLst>
      <p:ext uri="{BB962C8B-B14F-4D97-AF65-F5344CB8AC3E}">
        <p14:creationId xmlns:p14="http://schemas.microsoft.com/office/powerpoint/2010/main" val="16059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13</a:t>
            </a:fld>
            <a:endParaRPr lang="nl-NL"/>
          </a:p>
        </p:txBody>
      </p:sp>
    </p:spTree>
    <p:extLst>
      <p:ext uri="{BB962C8B-B14F-4D97-AF65-F5344CB8AC3E}">
        <p14:creationId xmlns:p14="http://schemas.microsoft.com/office/powerpoint/2010/main" val="3482970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14</a:t>
            </a:fld>
            <a:endParaRPr lang="nl-NL"/>
          </a:p>
        </p:txBody>
      </p:sp>
    </p:spTree>
    <p:extLst>
      <p:ext uri="{BB962C8B-B14F-4D97-AF65-F5344CB8AC3E}">
        <p14:creationId xmlns:p14="http://schemas.microsoft.com/office/powerpoint/2010/main" val="400031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15</a:t>
            </a:fld>
            <a:endParaRPr lang="nl-NL"/>
          </a:p>
        </p:txBody>
      </p:sp>
    </p:spTree>
    <p:extLst>
      <p:ext uri="{BB962C8B-B14F-4D97-AF65-F5344CB8AC3E}">
        <p14:creationId xmlns:p14="http://schemas.microsoft.com/office/powerpoint/2010/main" val="1414230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16</a:t>
            </a:fld>
            <a:endParaRPr lang="nl-NL"/>
          </a:p>
        </p:txBody>
      </p:sp>
    </p:spTree>
    <p:extLst>
      <p:ext uri="{BB962C8B-B14F-4D97-AF65-F5344CB8AC3E}">
        <p14:creationId xmlns:p14="http://schemas.microsoft.com/office/powerpoint/2010/main" val="758927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17</a:t>
            </a:fld>
            <a:endParaRPr lang="nl-NL"/>
          </a:p>
        </p:txBody>
      </p:sp>
    </p:spTree>
    <p:extLst>
      <p:ext uri="{BB962C8B-B14F-4D97-AF65-F5344CB8AC3E}">
        <p14:creationId xmlns:p14="http://schemas.microsoft.com/office/powerpoint/2010/main" val="297561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18</a:t>
            </a:fld>
            <a:endParaRPr lang="nl-NL"/>
          </a:p>
        </p:txBody>
      </p:sp>
    </p:spTree>
    <p:extLst>
      <p:ext uri="{BB962C8B-B14F-4D97-AF65-F5344CB8AC3E}">
        <p14:creationId xmlns:p14="http://schemas.microsoft.com/office/powerpoint/2010/main" val="53009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19</a:t>
            </a:fld>
            <a:endParaRPr lang="nl-NL"/>
          </a:p>
        </p:txBody>
      </p:sp>
    </p:spTree>
    <p:extLst>
      <p:ext uri="{BB962C8B-B14F-4D97-AF65-F5344CB8AC3E}">
        <p14:creationId xmlns:p14="http://schemas.microsoft.com/office/powerpoint/2010/main" val="24951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a:t>
            </a:fld>
            <a:endParaRPr lang="nl-NL"/>
          </a:p>
        </p:txBody>
      </p:sp>
    </p:spTree>
    <p:extLst>
      <p:ext uri="{BB962C8B-B14F-4D97-AF65-F5344CB8AC3E}">
        <p14:creationId xmlns:p14="http://schemas.microsoft.com/office/powerpoint/2010/main" val="3984181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20</a:t>
            </a:fld>
            <a:endParaRPr lang="nl-NL"/>
          </a:p>
        </p:txBody>
      </p:sp>
    </p:spTree>
    <p:extLst>
      <p:ext uri="{BB962C8B-B14F-4D97-AF65-F5344CB8AC3E}">
        <p14:creationId xmlns:p14="http://schemas.microsoft.com/office/powerpoint/2010/main" val="297372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21</a:t>
            </a:fld>
            <a:endParaRPr lang="nl-NL"/>
          </a:p>
        </p:txBody>
      </p:sp>
    </p:spTree>
    <p:extLst>
      <p:ext uri="{BB962C8B-B14F-4D97-AF65-F5344CB8AC3E}">
        <p14:creationId xmlns:p14="http://schemas.microsoft.com/office/powerpoint/2010/main" val="2960539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22</a:t>
            </a:fld>
            <a:endParaRPr lang="nl-NL"/>
          </a:p>
        </p:txBody>
      </p:sp>
    </p:spTree>
    <p:extLst>
      <p:ext uri="{BB962C8B-B14F-4D97-AF65-F5344CB8AC3E}">
        <p14:creationId xmlns:p14="http://schemas.microsoft.com/office/powerpoint/2010/main" val="2862449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23</a:t>
            </a:fld>
            <a:endParaRPr lang="nl-NL"/>
          </a:p>
        </p:txBody>
      </p:sp>
    </p:spTree>
    <p:extLst>
      <p:ext uri="{BB962C8B-B14F-4D97-AF65-F5344CB8AC3E}">
        <p14:creationId xmlns:p14="http://schemas.microsoft.com/office/powerpoint/2010/main" val="343615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24</a:t>
            </a:fld>
            <a:endParaRPr lang="nl-NL"/>
          </a:p>
        </p:txBody>
      </p:sp>
    </p:spTree>
    <p:extLst>
      <p:ext uri="{BB962C8B-B14F-4D97-AF65-F5344CB8AC3E}">
        <p14:creationId xmlns:p14="http://schemas.microsoft.com/office/powerpoint/2010/main" val="694132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25</a:t>
            </a:fld>
            <a:endParaRPr lang="nl-NL"/>
          </a:p>
        </p:txBody>
      </p:sp>
    </p:spTree>
    <p:extLst>
      <p:ext uri="{BB962C8B-B14F-4D97-AF65-F5344CB8AC3E}">
        <p14:creationId xmlns:p14="http://schemas.microsoft.com/office/powerpoint/2010/main" val="2399700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26</a:t>
            </a:fld>
            <a:endParaRPr lang="nl-NL"/>
          </a:p>
        </p:txBody>
      </p:sp>
    </p:spTree>
    <p:extLst>
      <p:ext uri="{BB962C8B-B14F-4D97-AF65-F5344CB8AC3E}">
        <p14:creationId xmlns:p14="http://schemas.microsoft.com/office/powerpoint/2010/main" val="422948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27</a:t>
            </a:fld>
            <a:endParaRPr lang="nl-NL"/>
          </a:p>
        </p:txBody>
      </p:sp>
    </p:spTree>
    <p:extLst>
      <p:ext uri="{BB962C8B-B14F-4D97-AF65-F5344CB8AC3E}">
        <p14:creationId xmlns:p14="http://schemas.microsoft.com/office/powerpoint/2010/main" val="1801660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28</a:t>
            </a:fld>
            <a:endParaRPr lang="nl-NL"/>
          </a:p>
        </p:txBody>
      </p:sp>
    </p:spTree>
    <p:extLst>
      <p:ext uri="{BB962C8B-B14F-4D97-AF65-F5344CB8AC3E}">
        <p14:creationId xmlns:p14="http://schemas.microsoft.com/office/powerpoint/2010/main" val="1278736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29</a:t>
            </a:fld>
            <a:endParaRPr lang="nl-NL"/>
          </a:p>
        </p:txBody>
      </p:sp>
    </p:spTree>
    <p:extLst>
      <p:ext uri="{BB962C8B-B14F-4D97-AF65-F5344CB8AC3E}">
        <p14:creationId xmlns:p14="http://schemas.microsoft.com/office/powerpoint/2010/main" val="314813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a:t>
            </a:fld>
            <a:endParaRPr lang="nl-NL"/>
          </a:p>
        </p:txBody>
      </p:sp>
    </p:spTree>
    <p:extLst>
      <p:ext uri="{BB962C8B-B14F-4D97-AF65-F5344CB8AC3E}">
        <p14:creationId xmlns:p14="http://schemas.microsoft.com/office/powerpoint/2010/main" val="1263017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30</a:t>
            </a:fld>
            <a:endParaRPr lang="nl-NL"/>
          </a:p>
        </p:txBody>
      </p:sp>
    </p:spTree>
    <p:extLst>
      <p:ext uri="{BB962C8B-B14F-4D97-AF65-F5344CB8AC3E}">
        <p14:creationId xmlns:p14="http://schemas.microsoft.com/office/powerpoint/2010/main" val="3112459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31</a:t>
            </a:fld>
            <a:endParaRPr lang="nl-NL"/>
          </a:p>
        </p:txBody>
      </p:sp>
    </p:spTree>
    <p:extLst>
      <p:ext uri="{BB962C8B-B14F-4D97-AF65-F5344CB8AC3E}">
        <p14:creationId xmlns:p14="http://schemas.microsoft.com/office/powerpoint/2010/main" val="4011178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32</a:t>
            </a:fld>
            <a:endParaRPr lang="nl-NL"/>
          </a:p>
        </p:txBody>
      </p:sp>
    </p:spTree>
    <p:extLst>
      <p:ext uri="{BB962C8B-B14F-4D97-AF65-F5344CB8AC3E}">
        <p14:creationId xmlns:p14="http://schemas.microsoft.com/office/powerpoint/2010/main" val="446175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33</a:t>
            </a:fld>
            <a:endParaRPr lang="nl-NL"/>
          </a:p>
        </p:txBody>
      </p:sp>
    </p:spTree>
    <p:extLst>
      <p:ext uri="{BB962C8B-B14F-4D97-AF65-F5344CB8AC3E}">
        <p14:creationId xmlns:p14="http://schemas.microsoft.com/office/powerpoint/2010/main" val="1577868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34</a:t>
            </a:fld>
            <a:endParaRPr lang="nl-NL"/>
          </a:p>
        </p:txBody>
      </p:sp>
    </p:spTree>
    <p:extLst>
      <p:ext uri="{BB962C8B-B14F-4D97-AF65-F5344CB8AC3E}">
        <p14:creationId xmlns:p14="http://schemas.microsoft.com/office/powerpoint/2010/main" val="3596821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35</a:t>
            </a:fld>
            <a:endParaRPr lang="nl-NL"/>
          </a:p>
        </p:txBody>
      </p:sp>
    </p:spTree>
    <p:extLst>
      <p:ext uri="{BB962C8B-B14F-4D97-AF65-F5344CB8AC3E}">
        <p14:creationId xmlns:p14="http://schemas.microsoft.com/office/powerpoint/2010/main" val="395770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36</a:t>
            </a:fld>
            <a:endParaRPr lang="nl-NL"/>
          </a:p>
        </p:txBody>
      </p:sp>
    </p:spTree>
    <p:extLst>
      <p:ext uri="{BB962C8B-B14F-4D97-AF65-F5344CB8AC3E}">
        <p14:creationId xmlns:p14="http://schemas.microsoft.com/office/powerpoint/2010/main" val="4020099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37</a:t>
            </a:fld>
            <a:endParaRPr lang="nl-NL"/>
          </a:p>
        </p:txBody>
      </p:sp>
    </p:spTree>
    <p:extLst>
      <p:ext uri="{BB962C8B-B14F-4D97-AF65-F5344CB8AC3E}">
        <p14:creationId xmlns:p14="http://schemas.microsoft.com/office/powerpoint/2010/main" val="686746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38</a:t>
            </a:fld>
            <a:endParaRPr lang="nl-NL"/>
          </a:p>
        </p:txBody>
      </p:sp>
    </p:spTree>
    <p:extLst>
      <p:ext uri="{BB962C8B-B14F-4D97-AF65-F5344CB8AC3E}">
        <p14:creationId xmlns:p14="http://schemas.microsoft.com/office/powerpoint/2010/main" val="2002889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39</a:t>
            </a:fld>
            <a:endParaRPr lang="nl-NL"/>
          </a:p>
        </p:txBody>
      </p:sp>
    </p:spTree>
    <p:extLst>
      <p:ext uri="{BB962C8B-B14F-4D97-AF65-F5344CB8AC3E}">
        <p14:creationId xmlns:p14="http://schemas.microsoft.com/office/powerpoint/2010/main" val="362757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4</a:t>
            </a:fld>
            <a:endParaRPr lang="nl-NL"/>
          </a:p>
        </p:txBody>
      </p:sp>
    </p:spTree>
    <p:extLst>
      <p:ext uri="{BB962C8B-B14F-4D97-AF65-F5344CB8AC3E}">
        <p14:creationId xmlns:p14="http://schemas.microsoft.com/office/powerpoint/2010/main" val="380268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5</a:t>
            </a:fld>
            <a:endParaRPr lang="nl-NL"/>
          </a:p>
        </p:txBody>
      </p:sp>
    </p:spTree>
    <p:extLst>
      <p:ext uri="{BB962C8B-B14F-4D97-AF65-F5344CB8AC3E}">
        <p14:creationId xmlns:p14="http://schemas.microsoft.com/office/powerpoint/2010/main" val="272775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6</a:t>
            </a:fld>
            <a:endParaRPr lang="nl-NL"/>
          </a:p>
        </p:txBody>
      </p:sp>
    </p:spTree>
    <p:extLst>
      <p:ext uri="{BB962C8B-B14F-4D97-AF65-F5344CB8AC3E}">
        <p14:creationId xmlns:p14="http://schemas.microsoft.com/office/powerpoint/2010/main" val="1931072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7</a:t>
            </a:fld>
            <a:endParaRPr lang="nl-NL"/>
          </a:p>
        </p:txBody>
      </p:sp>
    </p:spTree>
    <p:extLst>
      <p:ext uri="{BB962C8B-B14F-4D97-AF65-F5344CB8AC3E}">
        <p14:creationId xmlns:p14="http://schemas.microsoft.com/office/powerpoint/2010/main" val="116906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8</a:t>
            </a:fld>
            <a:endParaRPr lang="nl-NL"/>
          </a:p>
        </p:txBody>
      </p:sp>
    </p:spTree>
    <p:extLst>
      <p:ext uri="{BB962C8B-B14F-4D97-AF65-F5344CB8AC3E}">
        <p14:creationId xmlns:p14="http://schemas.microsoft.com/office/powerpoint/2010/main" val="369378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AC864F-F364-4D66-A622-15EF46A5F1C5}" type="slidenum">
              <a:rPr lang="nl-NL" smtClean="0"/>
              <a:t>9</a:t>
            </a:fld>
            <a:endParaRPr lang="nl-NL"/>
          </a:p>
        </p:txBody>
      </p:sp>
    </p:spTree>
    <p:extLst>
      <p:ext uri="{BB962C8B-B14F-4D97-AF65-F5344CB8AC3E}">
        <p14:creationId xmlns:p14="http://schemas.microsoft.com/office/powerpoint/2010/main" val="872730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6" y="141685"/>
            <a:ext cx="7561535" cy="1102519"/>
          </a:xfrm>
          <a:effectLst>
            <a:outerShdw dist="17961" dir="2700000" algn="ctr" rotWithShape="0">
              <a:schemeClr val="bg2">
                <a:alpha val="50000"/>
              </a:schemeClr>
            </a:outerShdw>
          </a:effectLst>
        </p:spPr>
        <p:txBody>
          <a:bodyPr/>
          <a:lstStyle>
            <a:lvl1pPr>
              <a:defRPr sz="4400" b="0">
                <a:solidFill>
                  <a:schemeClr val="bg1"/>
                </a:solidFill>
              </a:defRPr>
            </a:lvl1pPr>
          </a:lstStyle>
          <a:p>
            <a:pPr lvl="0"/>
            <a:r>
              <a:rPr lang="nl-NL" noProof="0"/>
              <a:t>Klik om de stijl te bewerken</a:t>
            </a:r>
          </a:p>
        </p:txBody>
      </p:sp>
      <p:sp>
        <p:nvSpPr>
          <p:cNvPr id="3075" name="Rectangle 3"/>
          <p:cNvSpPr>
            <a:spLocks noGrp="1" noChangeArrowheads="1"/>
          </p:cNvSpPr>
          <p:nvPr>
            <p:ph type="subTitle" idx="1"/>
          </p:nvPr>
        </p:nvSpPr>
        <p:spPr>
          <a:xfrm>
            <a:off x="250826" y="1491854"/>
            <a:ext cx="7561535" cy="809625"/>
          </a:xfrm>
          <a:effectLst>
            <a:outerShdw dist="17961" dir="2700000" algn="ctr" rotWithShape="0">
              <a:schemeClr val="bg2">
                <a:alpha val="50000"/>
              </a:schemeClr>
            </a:outerShdw>
          </a:effectLst>
        </p:spPr>
        <p:txBody>
          <a:bodyPr/>
          <a:lstStyle>
            <a:lvl1pPr marL="0" indent="0">
              <a:buFontTx/>
              <a:buNone/>
              <a:defRPr sz="2800">
                <a:solidFill>
                  <a:schemeClr val="bg1"/>
                </a:solidFill>
              </a:defRPr>
            </a:lvl1pPr>
          </a:lstStyle>
          <a:p>
            <a:pPr lvl="0"/>
            <a:r>
              <a:rPr lang="nl-NL" noProof="0"/>
              <a:t>Klik om de ondertitelstijl van het model te bewerken</a:t>
            </a:r>
          </a:p>
        </p:txBody>
      </p:sp>
      <p:sp>
        <p:nvSpPr>
          <p:cNvPr id="4" name="Rectangle 4"/>
          <p:cNvSpPr>
            <a:spLocks noGrp="1" noChangeArrowheads="1"/>
          </p:cNvSpPr>
          <p:nvPr>
            <p:ph type="dt" sz="half" idx="10"/>
          </p:nvPr>
        </p:nvSpPr>
        <p:spPr>
          <a:xfrm>
            <a:off x="179389" y="4624387"/>
            <a:ext cx="2879725" cy="377429"/>
          </a:xfrm>
          <a:prstGeom prst="rect">
            <a:avLst/>
          </a:prstGeom>
        </p:spPr>
        <p:txBody>
          <a:bodyPr/>
          <a:lstStyle>
            <a:lvl1pPr>
              <a:defRPr>
                <a:solidFill>
                  <a:schemeClr val="bg1"/>
                </a:solidFill>
              </a:defRPr>
            </a:lvl1pPr>
          </a:lstStyle>
          <a:p>
            <a:pPr>
              <a:defRPr/>
            </a:pPr>
            <a:endParaRPr lang="nl-NL"/>
          </a:p>
        </p:txBody>
      </p:sp>
      <p:sp>
        <p:nvSpPr>
          <p:cNvPr id="5" name="Rectangle 5"/>
          <p:cNvSpPr>
            <a:spLocks noGrp="1" noChangeArrowheads="1"/>
          </p:cNvSpPr>
          <p:nvPr>
            <p:ph type="ftr" sz="quarter" idx="11"/>
          </p:nvPr>
        </p:nvSpPr>
        <p:spPr>
          <a:xfrm>
            <a:off x="179388" y="4030266"/>
            <a:ext cx="2895600" cy="519113"/>
          </a:xfrm>
          <a:prstGeom prst="rect">
            <a:avLst/>
          </a:prstGeom>
        </p:spPr>
        <p:txBody>
          <a:bodyPr/>
          <a:lstStyle>
            <a:lvl1pPr>
              <a:defRPr>
                <a:solidFill>
                  <a:schemeClr val="bg1"/>
                </a:solidFill>
              </a:defRPr>
            </a:lvl1pPr>
          </a:lstStyle>
          <a:p>
            <a:pPr>
              <a:defRPr/>
            </a:pPr>
            <a:endParaRPr lang="nl-NL"/>
          </a:p>
        </p:txBody>
      </p:sp>
    </p:spTree>
    <p:extLst>
      <p:ext uri="{BB962C8B-B14F-4D97-AF65-F5344CB8AC3E}">
        <p14:creationId xmlns:p14="http://schemas.microsoft.com/office/powerpoint/2010/main" val="425132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50825" y="141685"/>
            <a:ext cx="8209607" cy="539353"/>
          </a:xfrm>
        </p:spPr>
        <p:txBody>
          <a:bodyPr/>
          <a:lstStyle/>
          <a:p>
            <a:r>
              <a:rPr lang="nl-NL"/>
              <a:t>Klik om de stijl te bewerken</a:t>
            </a:r>
          </a:p>
        </p:txBody>
      </p:sp>
      <p:sp>
        <p:nvSpPr>
          <p:cNvPr id="3" name="Tijdelijke aanduiding voor inhoud 2"/>
          <p:cNvSpPr>
            <a:spLocks noGrp="1"/>
          </p:cNvSpPr>
          <p:nvPr>
            <p:ph idx="1"/>
          </p:nvPr>
        </p:nvSpPr>
        <p:spPr>
          <a:xfrm>
            <a:off x="250825" y="681038"/>
            <a:ext cx="8209607" cy="400288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xfrm>
            <a:off x="4067176" y="4839892"/>
            <a:ext cx="2486025" cy="201215"/>
          </a:xfrm>
          <a:prstGeom prst="rect">
            <a:avLst/>
          </a:prstGeom>
        </p:spPr>
        <p:txBody>
          <a:bodyPr/>
          <a:lstStyle>
            <a:lvl1pPr>
              <a:defRPr sz="1200" baseline="0">
                <a:solidFill>
                  <a:srgbClr val="DE8400"/>
                </a:solidFill>
              </a:defRPr>
            </a:lvl1pPr>
          </a:lstStyle>
          <a:p>
            <a:pPr>
              <a:defRPr/>
            </a:pPr>
            <a:endParaRPr lang="nl-NL"/>
          </a:p>
        </p:txBody>
      </p:sp>
      <p:sp>
        <p:nvSpPr>
          <p:cNvPr id="5" name="Rectangle 5"/>
          <p:cNvSpPr>
            <a:spLocks noGrp="1" noChangeArrowheads="1"/>
          </p:cNvSpPr>
          <p:nvPr>
            <p:ph type="ftr" sz="quarter" idx="11"/>
          </p:nvPr>
        </p:nvSpPr>
        <p:spPr>
          <a:xfrm>
            <a:off x="250825" y="4839892"/>
            <a:ext cx="3816350" cy="201215"/>
          </a:xfrm>
          <a:prstGeom prst="rect">
            <a:avLst/>
          </a:prstGeom>
        </p:spPr>
        <p:txBody>
          <a:bodyPr/>
          <a:lstStyle>
            <a:lvl1pPr>
              <a:defRPr sz="1200" baseline="0">
                <a:solidFill>
                  <a:srgbClr val="DE8400"/>
                </a:solidFill>
              </a:defRPr>
            </a:lvl1pPr>
          </a:lstStyle>
          <a:p>
            <a:pPr>
              <a:defRPr/>
            </a:pPr>
            <a:endParaRPr lang="nl-NL"/>
          </a:p>
        </p:txBody>
      </p:sp>
      <p:sp>
        <p:nvSpPr>
          <p:cNvPr id="6" name="Rectangle 6"/>
          <p:cNvSpPr>
            <a:spLocks noGrp="1" noChangeArrowheads="1"/>
          </p:cNvSpPr>
          <p:nvPr>
            <p:ph type="sldNum" sz="quarter" idx="12"/>
          </p:nvPr>
        </p:nvSpPr>
        <p:spPr>
          <a:xfrm>
            <a:off x="6553200" y="4839892"/>
            <a:ext cx="1619250" cy="201215"/>
          </a:xfrm>
          <a:prstGeom prst="rect">
            <a:avLst/>
          </a:prstGeom>
        </p:spPr>
        <p:txBody>
          <a:bodyPr/>
          <a:lstStyle>
            <a:lvl1pPr>
              <a:defRPr sz="1200">
                <a:solidFill>
                  <a:srgbClr val="DE8400"/>
                </a:solidFill>
              </a:defRPr>
            </a:lvl1pPr>
          </a:lstStyle>
          <a:p>
            <a:pPr>
              <a:defRPr/>
            </a:pPr>
            <a:fld id="{07D06839-AB50-4D18-B275-D064486D2105}" type="slidenum">
              <a:rPr lang="nl-NL" smtClean="0"/>
              <a:pPr>
                <a:defRPr/>
              </a:pPr>
              <a:t>‹nr.›</a:t>
            </a:fld>
            <a:endParaRPr lang="nl-NL"/>
          </a:p>
        </p:txBody>
      </p:sp>
    </p:spTree>
    <p:extLst>
      <p:ext uri="{BB962C8B-B14F-4D97-AF65-F5344CB8AC3E}">
        <p14:creationId xmlns:p14="http://schemas.microsoft.com/office/powerpoint/2010/main" val="226956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250826" y="681038"/>
            <a:ext cx="4244975" cy="400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1" y="681038"/>
            <a:ext cx="3812231" cy="400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Rectangle 4"/>
          <p:cNvSpPr>
            <a:spLocks noGrp="1" noChangeArrowheads="1"/>
          </p:cNvSpPr>
          <p:nvPr>
            <p:ph type="dt" sz="half" idx="10"/>
          </p:nvPr>
        </p:nvSpPr>
        <p:spPr>
          <a:xfrm>
            <a:off x="4067176" y="4839892"/>
            <a:ext cx="2486025" cy="201215"/>
          </a:xfrm>
          <a:prstGeom prst="rect">
            <a:avLst/>
          </a:prstGeom>
        </p:spPr>
        <p:txBody>
          <a:bodyPr/>
          <a:lstStyle>
            <a:lvl1pPr>
              <a:defRPr>
                <a:solidFill>
                  <a:srgbClr val="DE8400"/>
                </a:solidFill>
              </a:defRPr>
            </a:lvl1pPr>
          </a:lstStyle>
          <a:p>
            <a:pPr>
              <a:defRPr/>
            </a:pPr>
            <a:endParaRPr lang="nl-NL"/>
          </a:p>
        </p:txBody>
      </p:sp>
      <p:sp>
        <p:nvSpPr>
          <p:cNvPr id="10" name="Rectangle 5"/>
          <p:cNvSpPr>
            <a:spLocks noGrp="1" noChangeArrowheads="1"/>
          </p:cNvSpPr>
          <p:nvPr>
            <p:ph type="ftr" sz="quarter" idx="3"/>
          </p:nvPr>
        </p:nvSpPr>
        <p:spPr>
          <a:xfrm>
            <a:off x="250825" y="4839892"/>
            <a:ext cx="3816350" cy="201215"/>
          </a:xfrm>
          <a:prstGeom prst="rect">
            <a:avLst/>
          </a:prstGeom>
        </p:spPr>
        <p:txBody>
          <a:bodyPr/>
          <a:lstStyle>
            <a:lvl1pPr>
              <a:defRPr>
                <a:solidFill>
                  <a:srgbClr val="DE8400"/>
                </a:solidFill>
              </a:defRPr>
            </a:lvl1pPr>
          </a:lstStyle>
          <a:p>
            <a:pPr>
              <a:defRPr/>
            </a:pPr>
            <a:endParaRPr lang="nl-NL"/>
          </a:p>
        </p:txBody>
      </p:sp>
      <p:sp>
        <p:nvSpPr>
          <p:cNvPr id="11" name="Rectangle 6"/>
          <p:cNvSpPr>
            <a:spLocks noGrp="1" noChangeArrowheads="1"/>
          </p:cNvSpPr>
          <p:nvPr>
            <p:ph type="sldNum" sz="quarter" idx="4"/>
          </p:nvPr>
        </p:nvSpPr>
        <p:spPr>
          <a:xfrm>
            <a:off x="6553200" y="4839892"/>
            <a:ext cx="1619250" cy="201215"/>
          </a:xfrm>
          <a:prstGeom prst="rect">
            <a:avLst/>
          </a:prstGeom>
        </p:spPr>
        <p:txBody>
          <a:bodyPr/>
          <a:lstStyle>
            <a:lvl1pPr>
              <a:defRPr>
                <a:solidFill>
                  <a:srgbClr val="DE8400"/>
                </a:solidFill>
              </a:defRPr>
            </a:lvl1pPr>
          </a:lstStyle>
          <a:p>
            <a:pPr>
              <a:defRPr/>
            </a:pPr>
            <a:fld id="{07D06839-AB50-4D18-B275-D064486D2105}" type="slidenum">
              <a:rPr lang="nl-NL" smtClean="0"/>
              <a:pPr>
                <a:defRPr/>
              </a:pPr>
              <a:t>‹nr.›</a:t>
            </a:fld>
            <a:endParaRPr lang="nl-NL"/>
          </a:p>
        </p:txBody>
      </p:sp>
    </p:spTree>
    <p:extLst>
      <p:ext uri="{BB962C8B-B14F-4D97-AF65-F5344CB8AC3E}">
        <p14:creationId xmlns:p14="http://schemas.microsoft.com/office/powerpoint/2010/main" val="138483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50826" y="205979"/>
            <a:ext cx="8281615"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250826" y="1151335"/>
            <a:ext cx="424656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250826" y="1631156"/>
            <a:ext cx="424656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388741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7" y="1631156"/>
            <a:ext cx="388741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Rectangle 4"/>
          <p:cNvSpPr>
            <a:spLocks noGrp="1" noChangeArrowheads="1"/>
          </p:cNvSpPr>
          <p:nvPr>
            <p:ph type="dt" sz="half" idx="10"/>
          </p:nvPr>
        </p:nvSpPr>
        <p:spPr>
          <a:xfrm>
            <a:off x="4067176" y="4839892"/>
            <a:ext cx="2486025" cy="201215"/>
          </a:xfrm>
          <a:prstGeom prst="rect">
            <a:avLst/>
          </a:prstGeom>
        </p:spPr>
        <p:txBody>
          <a:bodyPr/>
          <a:lstStyle>
            <a:lvl1pPr>
              <a:defRPr>
                <a:solidFill>
                  <a:srgbClr val="DE8400"/>
                </a:solidFill>
              </a:defRPr>
            </a:lvl1pPr>
          </a:lstStyle>
          <a:p>
            <a:pPr>
              <a:defRPr/>
            </a:pPr>
            <a:endParaRPr lang="nl-NL"/>
          </a:p>
        </p:txBody>
      </p:sp>
      <p:sp>
        <p:nvSpPr>
          <p:cNvPr id="11" name="Rectangle 5"/>
          <p:cNvSpPr>
            <a:spLocks noGrp="1" noChangeArrowheads="1"/>
          </p:cNvSpPr>
          <p:nvPr>
            <p:ph type="ftr" sz="quarter" idx="11"/>
          </p:nvPr>
        </p:nvSpPr>
        <p:spPr>
          <a:xfrm>
            <a:off x="250825" y="4839892"/>
            <a:ext cx="3816350" cy="201215"/>
          </a:xfrm>
          <a:prstGeom prst="rect">
            <a:avLst/>
          </a:prstGeom>
        </p:spPr>
        <p:txBody>
          <a:bodyPr/>
          <a:lstStyle>
            <a:lvl1pPr>
              <a:defRPr>
                <a:solidFill>
                  <a:srgbClr val="DE8400"/>
                </a:solidFill>
              </a:defRPr>
            </a:lvl1pPr>
          </a:lstStyle>
          <a:p>
            <a:pPr>
              <a:defRPr/>
            </a:pPr>
            <a:endParaRPr lang="nl-NL"/>
          </a:p>
        </p:txBody>
      </p:sp>
      <p:sp>
        <p:nvSpPr>
          <p:cNvPr id="12" name="Rectangle 6"/>
          <p:cNvSpPr>
            <a:spLocks noGrp="1" noChangeArrowheads="1"/>
          </p:cNvSpPr>
          <p:nvPr>
            <p:ph type="sldNum" sz="quarter" idx="12"/>
          </p:nvPr>
        </p:nvSpPr>
        <p:spPr>
          <a:xfrm>
            <a:off x="6553200" y="4839892"/>
            <a:ext cx="1619250" cy="201215"/>
          </a:xfrm>
          <a:prstGeom prst="rect">
            <a:avLst/>
          </a:prstGeom>
        </p:spPr>
        <p:txBody>
          <a:bodyPr/>
          <a:lstStyle>
            <a:lvl1pPr>
              <a:defRPr>
                <a:solidFill>
                  <a:srgbClr val="DE8400"/>
                </a:solidFill>
              </a:defRPr>
            </a:lvl1pPr>
          </a:lstStyle>
          <a:p>
            <a:pPr>
              <a:defRPr/>
            </a:pPr>
            <a:fld id="{07D06839-AB50-4D18-B275-D064486D2105}" type="slidenum">
              <a:rPr lang="nl-NL" smtClean="0"/>
              <a:pPr>
                <a:defRPr/>
              </a:pPr>
              <a:t>‹nr.›</a:t>
            </a:fld>
            <a:endParaRPr lang="nl-NL"/>
          </a:p>
        </p:txBody>
      </p:sp>
    </p:spTree>
    <p:extLst>
      <p:ext uri="{BB962C8B-B14F-4D97-AF65-F5344CB8AC3E}">
        <p14:creationId xmlns:p14="http://schemas.microsoft.com/office/powerpoint/2010/main" val="218708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Rectangle 4"/>
          <p:cNvSpPr>
            <a:spLocks noGrp="1" noChangeArrowheads="1"/>
          </p:cNvSpPr>
          <p:nvPr>
            <p:ph type="dt" sz="half" idx="2"/>
          </p:nvPr>
        </p:nvSpPr>
        <p:spPr>
          <a:xfrm>
            <a:off x="4067176" y="4839892"/>
            <a:ext cx="2486025" cy="201215"/>
          </a:xfrm>
          <a:prstGeom prst="rect">
            <a:avLst/>
          </a:prstGeom>
        </p:spPr>
        <p:txBody>
          <a:bodyPr/>
          <a:lstStyle>
            <a:lvl1pPr>
              <a:defRPr>
                <a:solidFill>
                  <a:srgbClr val="DE8400"/>
                </a:solidFill>
              </a:defRPr>
            </a:lvl1pPr>
          </a:lstStyle>
          <a:p>
            <a:pPr>
              <a:defRPr/>
            </a:pPr>
            <a:endParaRPr lang="nl-NL"/>
          </a:p>
        </p:txBody>
      </p:sp>
      <p:sp>
        <p:nvSpPr>
          <p:cNvPr id="7" name="Rectangle 5"/>
          <p:cNvSpPr>
            <a:spLocks noGrp="1" noChangeArrowheads="1"/>
          </p:cNvSpPr>
          <p:nvPr>
            <p:ph type="ftr" sz="quarter" idx="3"/>
          </p:nvPr>
        </p:nvSpPr>
        <p:spPr>
          <a:xfrm>
            <a:off x="250825" y="4839892"/>
            <a:ext cx="3816350" cy="201215"/>
          </a:xfrm>
          <a:prstGeom prst="rect">
            <a:avLst/>
          </a:prstGeom>
        </p:spPr>
        <p:txBody>
          <a:bodyPr/>
          <a:lstStyle>
            <a:lvl1pPr>
              <a:defRPr>
                <a:solidFill>
                  <a:srgbClr val="DE8400"/>
                </a:solidFill>
              </a:defRPr>
            </a:lvl1pPr>
          </a:lstStyle>
          <a:p>
            <a:pPr>
              <a:defRPr/>
            </a:pPr>
            <a:endParaRPr lang="nl-NL"/>
          </a:p>
        </p:txBody>
      </p:sp>
      <p:sp>
        <p:nvSpPr>
          <p:cNvPr id="8" name="Rectangle 6"/>
          <p:cNvSpPr>
            <a:spLocks noGrp="1" noChangeArrowheads="1"/>
          </p:cNvSpPr>
          <p:nvPr>
            <p:ph type="sldNum" sz="quarter" idx="4"/>
          </p:nvPr>
        </p:nvSpPr>
        <p:spPr>
          <a:xfrm>
            <a:off x="6553200" y="4839892"/>
            <a:ext cx="1619250" cy="201215"/>
          </a:xfrm>
          <a:prstGeom prst="rect">
            <a:avLst/>
          </a:prstGeom>
        </p:spPr>
        <p:txBody>
          <a:bodyPr/>
          <a:lstStyle>
            <a:lvl1pPr>
              <a:defRPr>
                <a:solidFill>
                  <a:srgbClr val="DE8400"/>
                </a:solidFill>
              </a:defRPr>
            </a:lvl1pPr>
          </a:lstStyle>
          <a:p>
            <a:pPr>
              <a:defRPr/>
            </a:pPr>
            <a:fld id="{07D06839-AB50-4D18-B275-D064486D2105}" type="slidenum">
              <a:rPr lang="nl-NL" smtClean="0"/>
              <a:pPr>
                <a:defRPr/>
              </a:pPr>
              <a:t>‹nr.›</a:t>
            </a:fld>
            <a:endParaRPr lang="nl-NL"/>
          </a:p>
        </p:txBody>
      </p:sp>
    </p:spTree>
    <p:extLst>
      <p:ext uri="{BB962C8B-B14F-4D97-AF65-F5344CB8AC3E}">
        <p14:creationId xmlns:p14="http://schemas.microsoft.com/office/powerpoint/2010/main" val="133380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a:xfrm>
            <a:off x="4067176" y="4839892"/>
            <a:ext cx="2486025" cy="201215"/>
          </a:xfrm>
          <a:prstGeom prst="rect">
            <a:avLst/>
          </a:prstGeom>
        </p:spPr>
        <p:txBody>
          <a:bodyPr/>
          <a:lstStyle>
            <a:lvl1pPr>
              <a:defRPr>
                <a:solidFill>
                  <a:srgbClr val="DE8400"/>
                </a:solidFill>
              </a:defRPr>
            </a:lvl1pPr>
          </a:lstStyle>
          <a:p>
            <a:pPr>
              <a:defRPr/>
            </a:pPr>
            <a:endParaRPr lang="nl-NL"/>
          </a:p>
        </p:txBody>
      </p:sp>
      <p:sp>
        <p:nvSpPr>
          <p:cNvPr id="6" name="Footer Placeholder 5"/>
          <p:cNvSpPr>
            <a:spLocks noGrp="1" noChangeArrowheads="1"/>
          </p:cNvSpPr>
          <p:nvPr>
            <p:ph type="ftr" sz="quarter" idx="3"/>
          </p:nvPr>
        </p:nvSpPr>
        <p:spPr>
          <a:xfrm>
            <a:off x="250825" y="4839892"/>
            <a:ext cx="3816350" cy="201215"/>
          </a:xfrm>
          <a:prstGeom prst="rect">
            <a:avLst/>
          </a:prstGeom>
        </p:spPr>
        <p:txBody>
          <a:bodyPr/>
          <a:lstStyle>
            <a:lvl1pPr>
              <a:defRPr>
                <a:solidFill>
                  <a:srgbClr val="DE8400"/>
                </a:solidFill>
              </a:defRPr>
            </a:lvl1pPr>
          </a:lstStyle>
          <a:p>
            <a:pPr>
              <a:defRPr/>
            </a:pPr>
            <a:endParaRPr lang="nl-NL"/>
          </a:p>
        </p:txBody>
      </p:sp>
      <p:sp>
        <p:nvSpPr>
          <p:cNvPr id="7" name="Slide Number Placeholder 6"/>
          <p:cNvSpPr>
            <a:spLocks noGrp="1" noChangeArrowheads="1"/>
          </p:cNvSpPr>
          <p:nvPr>
            <p:ph type="sldNum" sz="quarter" idx="4"/>
          </p:nvPr>
        </p:nvSpPr>
        <p:spPr>
          <a:xfrm>
            <a:off x="6553200" y="4839892"/>
            <a:ext cx="1619250" cy="201215"/>
          </a:xfrm>
          <a:prstGeom prst="rect">
            <a:avLst/>
          </a:prstGeom>
        </p:spPr>
        <p:txBody>
          <a:bodyPr/>
          <a:lstStyle>
            <a:lvl1pPr>
              <a:defRPr>
                <a:solidFill>
                  <a:srgbClr val="DE8400"/>
                </a:solidFill>
              </a:defRPr>
            </a:lvl1pPr>
          </a:lstStyle>
          <a:p>
            <a:pPr>
              <a:defRPr/>
            </a:pPr>
            <a:fld id="{07D06839-AB50-4D18-B275-D064486D2105}" type="slidenum">
              <a:rPr lang="nl-NL" smtClean="0"/>
              <a:pPr>
                <a:defRPr/>
              </a:pPr>
              <a:t>‹nr.›</a:t>
            </a:fld>
            <a:endParaRPr lang="nl-NL"/>
          </a:p>
        </p:txBody>
      </p:sp>
    </p:spTree>
    <p:extLst>
      <p:ext uri="{BB962C8B-B14F-4D97-AF65-F5344CB8AC3E}">
        <p14:creationId xmlns:p14="http://schemas.microsoft.com/office/powerpoint/2010/main" val="258478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41685"/>
            <a:ext cx="8209607"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250825" y="681038"/>
            <a:ext cx="8209607" cy="400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a:t>
            </a:r>
            <a:r>
              <a:rPr lang="nl-NL" err="1"/>
              <a:t>modeltekst</a:t>
            </a:r>
            <a:r>
              <a:rPr lang="nl-NL"/>
              <a:t>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2"/>
          </p:nvPr>
        </p:nvSpPr>
        <p:spPr>
          <a:xfrm>
            <a:off x="4067176" y="4839892"/>
            <a:ext cx="2486025" cy="201215"/>
          </a:xfrm>
          <a:prstGeom prst="rect">
            <a:avLst/>
          </a:prstGeom>
        </p:spPr>
        <p:txBody>
          <a:bodyPr/>
          <a:lstStyle>
            <a:lvl1pPr>
              <a:defRPr sz="1200">
                <a:solidFill>
                  <a:srgbClr val="DE8400"/>
                </a:solidFill>
              </a:defRPr>
            </a:lvl1pPr>
          </a:lstStyle>
          <a:p>
            <a:pPr>
              <a:defRPr/>
            </a:pPr>
            <a:endParaRPr lang="nl-NL"/>
          </a:p>
        </p:txBody>
      </p:sp>
      <p:sp>
        <p:nvSpPr>
          <p:cNvPr id="8" name="Rectangle 5"/>
          <p:cNvSpPr>
            <a:spLocks noGrp="1" noChangeArrowheads="1"/>
          </p:cNvSpPr>
          <p:nvPr>
            <p:ph type="ftr" sz="quarter" idx="3"/>
          </p:nvPr>
        </p:nvSpPr>
        <p:spPr>
          <a:xfrm>
            <a:off x="250825" y="4839892"/>
            <a:ext cx="3816350" cy="201215"/>
          </a:xfrm>
          <a:prstGeom prst="rect">
            <a:avLst/>
          </a:prstGeom>
        </p:spPr>
        <p:txBody>
          <a:bodyPr/>
          <a:lstStyle>
            <a:lvl1pPr>
              <a:defRPr sz="1400">
                <a:solidFill>
                  <a:srgbClr val="DE8400"/>
                </a:solidFill>
              </a:defRPr>
            </a:lvl1pPr>
          </a:lstStyle>
          <a:p>
            <a:pPr>
              <a:defRPr/>
            </a:pPr>
            <a:endParaRPr lang="nl-NL"/>
          </a:p>
        </p:txBody>
      </p:sp>
      <p:sp>
        <p:nvSpPr>
          <p:cNvPr id="9" name="Rectangle 6"/>
          <p:cNvSpPr>
            <a:spLocks noGrp="1" noChangeArrowheads="1"/>
          </p:cNvSpPr>
          <p:nvPr>
            <p:ph type="sldNum" sz="quarter" idx="4"/>
          </p:nvPr>
        </p:nvSpPr>
        <p:spPr>
          <a:xfrm>
            <a:off x="6553200" y="4839892"/>
            <a:ext cx="1619250" cy="201215"/>
          </a:xfrm>
          <a:prstGeom prst="rect">
            <a:avLst/>
          </a:prstGeom>
        </p:spPr>
        <p:txBody>
          <a:bodyPr/>
          <a:lstStyle>
            <a:lvl1pPr>
              <a:defRPr sz="1200">
                <a:solidFill>
                  <a:srgbClr val="DE8400"/>
                </a:solidFill>
              </a:defRPr>
            </a:lvl1pPr>
          </a:lstStyle>
          <a:p>
            <a:pPr>
              <a:defRPr/>
            </a:pPr>
            <a:fld id="{07D06839-AB50-4D18-B275-D064486D2105}" type="slidenum">
              <a:rPr lang="nl-NL" smtClean="0"/>
              <a:pPr>
                <a:defRPr/>
              </a:pPr>
              <a:t>‹nr.›</a:t>
            </a:fld>
            <a:endParaRPr lang="nl-N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85" r:id="rId3"/>
    <p:sldLayoutId id="2147483786" r:id="rId4"/>
    <p:sldLayoutId id="2147483787" r:id="rId5"/>
    <p:sldLayoutId id="2147483788" r:id="rId6"/>
  </p:sldLayoutIdLst>
  <p:hf hdr="0" ftr="0" dt="0"/>
  <p:txStyles>
    <p:titleStyle>
      <a:lvl1pPr algn="l" rtl="0" eaLnBrk="1" fontAlgn="base" hangingPunct="1">
        <a:spcBef>
          <a:spcPct val="0"/>
        </a:spcBef>
        <a:spcAft>
          <a:spcPct val="0"/>
        </a:spcAft>
        <a:defRPr sz="2800" b="1">
          <a:solidFill>
            <a:srgbClr val="DE8400"/>
          </a:solidFill>
          <a:latin typeface="+mj-lt"/>
          <a:ea typeface="+mj-ea"/>
          <a:cs typeface="+mj-cs"/>
        </a:defRPr>
      </a:lvl1pPr>
      <a:lvl2pPr algn="l" rtl="0" eaLnBrk="1" fontAlgn="base" hangingPunct="1">
        <a:spcBef>
          <a:spcPct val="0"/>
        </a:spcBef>
        <a:spcAft>
          <a:spcPct val="0"/>
        </a:spcAft>
        <a:defRPr sz="2800" b="1">
          <a:solidFill>
            <a:srgbClr val="DE8400"/>
          </a:solidFill>
          <a:latin typeface="Arial" charset="0"/>
        </a:defRPr>
      </a:lvl2pPr>
      <a:lvl3pPr algn="l" rtl="0" eaLnBrk="1" fontAlgn="base" hangingPunct="1">
        <a:spcBef>
          <a:spcPct val="0"/>
        </a:spcBef>
        <a:spcAft>
          <a:spcPct val="0"/>
        </a:spcAft>
        <a:defRPr sz="2800" b="1">
          <a:solidFill>
            <a:srgbClr val="DE8400"/>
          </a:solidFill>
          <a:latin typeface="Arial" charset="0"/>
        </a:defRPr>
      </a:lvl3pPr>
      <a:lvl4pPr algn="l" rtl="0" eaLnBrk="1" fontAlgn="base" hangingPunct="1">
        <a:spcBef>
          <a:spcPct val="0"/>
        </a:spcBef>
        <a:spcAft>
          <a:spcPct val="0"/>
        </a:spcAft>
        <a:defRPr sz="2800" b="1">
          <a:solidFill>
            <a:srgbClr val="DE8400"/>
          </a:solidFill>
          <a:latin typeface="Arial" charset="0"/>
        </a:defRPr>
      </a:lvl4pPr>
      <a:lvl5pPr algn="l" rtl="0" eaLnBrk="1" fontAlgn="base" hangingPunct="1">
        <a:spcBef>
          <a:spcPct val="0"/>
        </a:spcBef>
        <a:spcAft>
          <a:spcPct val="0"/>
        </a:spcAft>
        <a:defRPr sz="2800" b="1">
          <a:solidFill>
            <a:srgbClr val="DE8400"/>
          </a:solidFill>
          <a:latin typeface="Arial" charset="0"/>
        </a:defRPr>
      </a:lvl5pPr>
      <a:lvl6pPr marL="457200" algn="l" rtl="0" eaLnBrk="1" fontAlgn="base" hangingPunct="1">
        <a:spcBef>
          <a:spcPct val="0"/>
        </a:spcBef>
        <a:spcAft>
          <a:spcPct val="0"/>
        </a:spcAft>
        <a:defRPr sz="2800" b="1">
          <a:solidFill>
            <a:srgbClr val="DE8400"/>
          </a:solidFill>
          <a:latin typeface="Arial" charset="0"/>
        </a:defRPr>
      </a:lvl6pPr>
      <a:lvl7pPr marL="914400" algn="l" rtl="0" eaLnBrk="1" fontAlgn="base" hangingPunct="1">
        <a:spcBef>
          <a:spcPct val="0"/>
        </a:spcBef>
        <a:spcAft>
          <a:spcPct val="0"/>
        </a:spcAft>
        <a:defRPr sz="2800" b="1">
          <a:solidFill>
            <a:srgbClr val="DE8400"/>
          </a:solidFill>
          <a:latin typeface="Arial" charset="0"/>
        </a:defRPr>
      </a:lvl7pPr>
      <a:lvl8pPr marL="1371600" algn="l" rtl="0" eaLnBrk="1" fontAlgn="base" hangingPunct="1">
        <a:spcBef>
          <a:spcPct val="0"/>
        </a:spcBef>
        <a:spcAft>
          <a:spcPct val="0"/>
        </a:spcAft>
        <a:defRPr sz="2800" b="1">
          <a:solidFill>
            <a:srgbClr val="DE8400"/>
          </a:solidFill>
          <a:latin typeface="Arial" charset="0"/>
        </a:defRPr>
      </a:lvl8pPr>
      <a:lvl9pPr marL="1828800" algn="l" rtl="0" eaLnBrk="1" fontAlgn="base" hangingPunct="1">
        <a:spcBef>
          <a:spcPct val="0"/>
        </a:spcBef>
        <a:spcAft>
          <a:spcPct val="0"/>
        </a:spcAft>
        <a:defRPr sz="2800" b="1">
          <a:solidFill>
            <a:srgbClr val="DE84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3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 Id="rId9" Type="http://schemas.openxmlformats.org/officeDocument/2006/relationships/slide" Target="slide21.xml"/></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2.xml"/><Relationship Id="rId7" Type="http://schemas.openxmlformats.org/officeDocument/2006/relationships/slide" Target="slide2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4.xml"/><Relationship Id="rId10"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28.xml"/></Relationships>
</file>

<file path=ppt/slides/_rels/slide6.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38.xml"/><Relationship Id="rId5" Type="http://schemas.openxmlformats.org/officeDocument/2006/relationships/slide" Target="slide32.xml"/><Relationship Id="rId10" Type="http://schemas.openxmlformats.org/officeDocument/2006/relationships/slide" Target="slide37.xml"/><Relationship Id="rId4" Type="http://schemas.openxmlformats.org/officeDocument/2006/relationships/slide" Target="slide31.xml"/><Relationship Id="rId9" Type="http://schemas.openxmlformats.org/officeDocument/2006/relationships/slide" Target="slide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50826" y="141685"/>
            <a:ext cx="8065590" cy="1854001"/>
          </a:xfrm>
        </p:spPr>
        <p:txBody>
          <a:bodyPr/>
          <a:lstStyle/>
          <a:p>
            <a:pPr eaLnBrk="1" hangingPunct="1"/>
            <a:r>
              <a:rPr lang="nl-NL" sz="3600" b="1" dirty="0">
                <a:solidFill>
                  <a:srgbClr val="FF0000"/>
                </a:solidFill>
              </a:rPr>
              <a:t> </a:t>
            </a:r>
            <a:br>
              <a:rPr lang="nl-NL" sz="3600" b="1" dirty="0"/>
            </a:br>
            <a:r>
              <a:rPr lang="nl-NL" sz="3600" b="1" dirty="0"/>
              <a:t>Jaarplan</a:t>
            </a:r>
            <a:r>
              <a:rPr lang="nl-NL" sz="3600" b="1" dirty="0">
                <a:solidFill>
                  <a:srgbClr val="FF0000"/>
                </a:solidFill>
              </a:rPr>
              <a:t> 2022</a:t>
            </a:r>
            <a:br>
              <a:rPr lang="nl-NL" sz="3600" b="1" dirty="0"/>
            </a:br>
            <a:r>
              <a:rPr lang="nl-NL" sz="3600" b="1" dirty="0"/>
              <a:t>Projecten ACB en subcommissies</a:t>
            </a:r>
          </a:p>
        </p:txBody>
      </p:sp>
      <p:sp>
        <p:nvSpPr>
          <p:cNvPr id="17411" name="Rectangle 3"/>
          <p:cNvSpPr>
            <a:spLocks noGrp="1" noChangeArrowheads="1"/>
          </p:cNvSpPr>
          <p:nvPr>
            <p:ph type="subTitle" idx="1"/>
          </p:nvPr>
        </p:nvSpPr>
        <p:spPr>
          <a:xfrm>
            <a:off x="2051720" y="2427734"/>
            <a:ext cx="5760641" cy="2160240"/>
          </a:xfrm>
        </p:spPr>
        <p:txBody>
          <a:bodyPr/>
          <a:lstStyle/>
          <a:p>
            <a:r>
              <a:rPr lang="nl-NL" sz="1600" dirty="0"/>
              <a:t>    </a:t>
            </a:r>
            <a:r>
              <a:rPr lang="nl-NL" sz="1600" dirty="0">
                <a:solidFill>
                  <a:srgbClr val="FF0000"/>
                </a:solidFill>
              </a:rPr>
              <a:t>   10 februari 2022</a:t>
            </a:r>
            <a:endParaRPr lang="nl-NL"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12">
            <a:extLst>
              <a:ext uri="{FF2B5EF4-FFF2-40B4-BE49-F238E27FC236}">
                <a16:creationId xmlns:a16="http://schemas.microsoft.com/office/drawing/2014/main" id="{4CBAC43E-3C9C-4E5E-9B95-76E41B1243AF}"/>
              </a:ext>
            </a:extLst>
          </p:cNvPr>
          <p:cNvGraphicFramePr>
            <a:graphicFrameLocks noGrp="1"/>
          </p:cNvGraphicFramePr>
          <p:nvPr>
            <p:extLst>
              <p:ext uri="{D42A27DB-BD31-4B8C-83A1-F6EECF244321}">
                <p14:modId xmlns:p14="http://schemas.microsoft.com/office/powerpoint/2010/main" val="894108592"/>
              </p:ext>
            </p:extLst>
          </p:nvPr>
        </p:nvGraphicFramePr>
        <p:xfrm>
          <a:off x="417963" y="869378"/>
          <a:ext cx="7886064" cy="3927165"/>
        </p:xfrm>
        <a:graphic>
          <a:graphicData uri="http://schemas.openxmlformats.org/drawingml/2006/table">
            <a:tbl>
              <a:tblPr firstRow="1" bandRow="1">
                <a:tableStyleId>{5FD0F851-EC5A-4D38-B0AD-8093EC10F338}</a:tableStyleId>
              </a:tblPr>
              <a:tblGrid>
                <a:gridCol w="1465890">
                  <a:extLst>
                    <a:ext uri="{9D8B030D-6E8A-4147-A177-3AD203B41FA5}">
                      <a16:colId xmlns:a16="http://schemas.microsoft.com/office/drawing/2014/main" val="1513426338"/>
                    </a:ext>
                  </a:extLst>
                </a:gridCol>
                <a:gridCol w="6420174">
                  <a:extLst>
                    <a:ext uri="{9D8B030D-6E8A-4147-A177-3AD203B41FA5}">
                      <a16:colId xmlns:a16="http://schemas.microsoft.com/office/drawing/2014/main" val="594080699"/>
                    </a:ext>
                  </a:extLst>
                </a:gridCol>
              </a:tblGrid>
              <a:tr h="298626">
                <a:tc>
                  <a:txBody>
                    <a:bodyPr/>
                    <a:lstStyle/>
                    <a:p>
                      <a:pPr lvl="0">
                        <a:buNone/>
                      </a:pPr>
                      <a:r>
                        <a:rPr lang="nl-NL" sz="1200" u="none" strike="noStrike" noProof="0" dirty="0">
                          <a:solidFill>
                            <a:schemeClr val="tx1"/>
                          </a:solidFill>
                        </a:rPr>
                        <a:t>Projectnummer:</a:t>
                      </a:r>
                      <a:endParaRPr lang="nl-NL" sz="1200" dirty="0">
                        <a:solidFill>
                          <a:schemeClr val="tx1"/>
                        </a:solidFill>
                      </a:endParaRP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hlinkClick r:id="rId3" action="ppaction://hlinksldjump"/>
                        </a:rPr>
                        <a:t>ACB21003</a:t>
                      </a:r>
                      <a:endParaRPr lang="nl-NL" sz="1200" u="none" strike="noStrike" noProof="0" dirty="0">
                        <a:solidFill>
                          <a:schemeClr val="tx1"/>
                        </a:solidFill>
                      </a:endParaRPr>
                    </a:p>
                  </a:txBody>
                  <a:tcPr/>
                </a:tc>
                <a:extLst>
                  <a:ext uri="{0D108BD9-81ED-4DB2-BD59-A6C34878D82A}">
                    <a16:rowId xmlns:a16="http://schemas.microsoft.com/office/drawing/2014/main" val="1134644624"/>
                  </a:ext>
                </a:extLst>
              </a:tr>
              <a:tr h="308654">
                <a:tc>
                  <a:txBody>
                    <a:bodyPr/>
                    <a:lstStyle/>
                    <a:p>
                      <a:pPr lvl="0">
                        <a:buNone/>
                      </a:pPr>
                      <a:r>
                        <a:rPr lang="nl-NL" sz="1200" u="none" strike="noStrike" noProof="0" dirty="0">
                          <a:solidFill>
                            <a:schemeClr val="tx1"/>
                          </a:solidFill>
                        </a:rPr>
                        <a:t>Actiehouder:</a:t>
                      </a: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rPr>
                        <a:t>ACB / SCA</a:t>
                      </a:r>
                    </a:p>
                  </a:txBody>
                  <a:tcPr/>
                </a:tc>
                <a:extLst>
                  <a:ext uri="{0D108BD9-81ED-4DB2-BD59-A6C34878D82A}">
                    <a16:rowId xmlns:a16="http://schemas.microsoft.com/office/drawing/2014/main" val="2645348072"/>
                  </a:ext>
                </a:extLst>
              </a:tr>
              <a:tr h="738819">
                <a:tc>
                  <a:txBody>
                    <a:bodyPr/>
                    <a:lstStyle/>
                    <a:p>
                      <a:pPr lvl="0">
                        <a:buNone/>
                      </a:pPr>
                      <a:r>
                        <a:rPr lang="nl-NL" sz="1200" u="none" strike="noStrike" noProof="0" dirty="0">
                          <a:solidFill>
                            <a:schemeClr val="tx1"/>
                          </a:solidFill>
                        </a:rPr>
                        <a:t>Waarom:</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De IAASB heeft nieuwe standaarden ISQM1 en 2 en ISA 220 gepubliceerd. Deze worden vanaf 2023 van kracht. </a:t>
                      </a:r>
                    </a:p>
                  </a:txBody>
                  <a:tcPr/>
                </a:tc>
                <a:extLst>
                  <a:ext uri="{0D108BD9-81ED-4DB2-BD59-A6C34878D82A}">
                    <a16:rowId xmlns:a16="http://schemas.microsoft.com/office/drawing/2014/main" val="2858629803"/>
                  </a:ext>
                </a:extLst>
              </a:tr>
              <a:tr h="738819">
                <a:tc>
                  <a:txBody>
                    <a:bodyPr/>
                    <a:lstStyle/>
                    <a:p>
                      <a:pPr lvl="0">
                        <a:buNone/>
                      </a:pPr>
                      <a:r>
                        <a:rPr lang="nl-NL" sz="1200" u="none" strike="noStrike" noProof="0" dirty="0">
                          <a:solidFill>
                            <a:schemeClr val="tx1"/>
                          </a:solidFill>
                        </a:rPr>
                        <a:t>Impact:</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De implementatie in Nederland leidt tot wijzigingen in </a:t>
                      </a:r>
                      <a:r>
                        <a:rPr lang="nl-NL" sz="1200" u="none" strike="noStrike" noProof="0" dirty="0" err="1">
                          <a:solidFill>
                            <a:schemeClr val="tx1"/>
                          </a:solidFill>
                        </a:rPr>
                        <a:t>Wta</a:t>
                      </a:r>
                      <a:r>
                        <a:rPr lang="nl-NL" sz="1200" u="none" strike="noStrike" noProof="0" dirty="0">
                          <a:solidFill>
                            <a:schemeClr val="tx1"/>
                          </a:solidFill>
                        </a:rPr>
                        <a:t> / </a:t>
                      </a:r>
                      <a:r>
                        <a:rPr lang="nl-NL" sz="1200" u="none" strike="noStrike" noProof="0" dirty="0" err="1">
                          <a:solidFill>
                            <a:schemeClr val="tx1"/>
                          </a:solidFill>
                        </a:rPr>
                        <a:t>Bta</a:t>
                      </a:r>
                      <a:r>
                        <a:rPr lang="nl-NL" sz="1200" u="none" strike="noStrike" noProof="0" dirty="0">
                          <a:solidFill>
                            <a:schemeClr val="tx1"/>
                          </a:solidFill>
                        </a:rPr>
                        <a:t>, NVKS en NV COS. De impact is groot omdat ISQM1 van kantoren vraagt het kwaliteitscontrolesysteem om te vormen naar een kwaliteitsmanagementsysteem.</a:t>
                      </a:r>
                    </a:p>
                  </a:txBody>
                  <a:tcPr/>
                </a:tc>
                <a:extLst>
                  <a:ext uri="{0D108BD9-81ED-4DB2-BD59-A6C34878D82A}">
                    <a16:rowId xmlns:a16="http://schemas.microsoft.com/office/drawing/2014/main" val="1208733091"/>
                  </a:ext>
                </a:extLst>
              </a:tr>
              <a:tr h="738819">
                <a:tc>
                  <a:txBody>
                    <a:bodyPr/>
                    <a:lstStyle/>
                    <a:p>
                      <a:pPr lvl="0">
                        <a:buNone/>
                      </a:pPr>
                      <a:r>
                        <a:rPr lang="nl-NL" sz="1200" u="none" strike="noStrike" noProof="0" dirty="0">
                          <a:solidFill>
                            <a:schemeClr val="tx1"/>
                          </a:solidFill>
                        </a:rPr>
                        <a:t>Status:</a:t>
                      </a:r>
                      <a:endParaRPr lang="nl-NL" dirty="0"/>
                    </a:p>
                  </a:txBody>
                  <a:tcPr/>
                </a:tc>
                <a:tc>
                  <a:txBody>
                    <a:bodyPr/>
                    <a:lstStyle/>
                    <a:p>
                      <a:pPr lvl="0" algn="l">
                        <a:lnSpc>
                          <a:spcPct val="100000"/>
                        </a:lnSpc>
                        <a:spcBef>
                          <a:spcPts val="0"/>
                        </a:spcBef>
                        <a:spcAft>
                          <a:spcPts val="0"/>
                        </a:spcAft>
                        <a:buNone/>
                      </a:pPr>
                      <a:r>
                        <a:rPr lang="nl-NL" sz="1200" u="none" strike="noStrike" noProof="0" dirty="0" err="1">
                          <a:solidFill>
                            <a:schemeClr val="tx1"/>
                          </a:solidFill>
                        </a:rPr>
                        <a:t>MinFin</a:t>
                      </a:r>
                      <a:r>
                        <a:rPr lang="nl-NL" sz="1200" u="none" strike="noStrike" noProof="0" dirty="0">
                          <a:solidFill>
                            <a:schemeClr val="tx1"/>
                          </a:solidFill>
                        </a:rPr>
                        <a:t> zal </a:t>
                      </a:r>
                      <a:r>
                        <a:rPr lang="nl-NL" sz="1200" u="none" strike="noStrike" noProof="0" dirty="0" err="1">
                          <a:solidFill>
                            <a:schemeClr val="tx1"/>
                          </a:solidFill>
                        </a:rPr>
                        <a:t>Wta</a:t>
                      </a:r>
                      <a:r>
                        <a:rPr lang="nl-NL" sz="1200" u="none" strike="noStrike" noProof="0" dirty="0">
                          <a:solidFill>
                            <a:schemeClr val="tx1"/>
                          </a:solidFill>
                        </a:rPr>
                        <a:t>/</a:t>
                      </a:r>
                      <a:r>
                        <a:rPr lang="nl-NL" sz="1200" u="none" strike="noStrike" noProof="0" dirty="0" err="1">
                          <a:solidFill>
                            <a:schemeClr val="tx1"/>
                          </a:solidFill>
                        </a:rPr>
                        <a:t>Bta</a:t>
                      </a:r>
                      <a:r>
                        <a:rPr lang="nl-NL" sz="1200" u="none" strike="noStrike" noProof="0" dirty="0">
                          <a:solidFill>
                            <a:schemeClr val="tx1"/>
                          </a:solidFill>
                        </a:rPr>
                        <a:t> aanpassen v.w.b. ISQM1</a:t>
                      </a:r>
                    </a:p>
                    <a:p>
                      <a:pPr lvl="0" algn="l">
                        <a:lnSpc>
                          <a:spcPct val="100000"/>
                        </a:lnSpc>
                        <a:spcBef>
                          <a:spcPts val="0"/>
                        </a:spcBef>
                        <a:spcAft>
                          <a:spcPts val="0"/>
                        </a:spcAft>
                        <a:buNone/>
                      </a:pPr>
                      <a:r>
                        <a:rPr lang="nl-NL" sz="1200" u="none" strike="noStrike" noProof="0" dirty="0">
                          <a:solidFill>
                            <a:schemeClr val="tx1"/>
                          </a:solidFill>
                        </a:rPr>
                        <a:t>Analyse invloed ISQM1 op NVKS is nog onderhanden</a:t>
                      </a:r>
                      <a:endParaRPr lang="nl-NL" dirty="0"/>
                    </a:p>
                  </a:txBody>
                  <a:tcPr/>
                </a:tc>
                <a:extLst>
                  <a:ext uri="{0D108BD9-81ED-4DB2-BD59-A6C34878D82A}">
                    <a16:rowId xmlns:a16="http://schemas.microsoft.com/office/drawing/2014/main" val="1589599800"/>
                  </a:ext>
                </a:extLst>
              </a:tr>
              <a:tr h="328361">
                <a:tc>
                  <a:txBody>
                    <a:bodyPr/>
                    <a:lstStyle/>
                    <a:p>
                      <a:pPr lvl="0">
                        <a:buNone/>
                      </a:pPr>
                      <a:r>
                        <a:rPr lang="nl-NL" sz="1200" u="none" strike="noStrike" noProof="0" dirty="0">
                          <a:solidFill>
                            <a:schemeClr val="tx1"/>
                          </a:solidFill>
                        </a:rPr>
                        <a:t>Implementatie: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2023</a:t>
                      </a:r>
                    </a:p>
                  </a:txBody>
                  <a:tcPr/>
                </a:tc>
                <a:extLst>
                  <a:ext uri="{0D108BD9-81ED-4DB2-BD59-A6C34878D82A}">
                    <a16:rowId xmlns:a16="http://schemas.microsoft.com/office/drawing/2014/main" val="3688051013"/>
                  </a:ext>
                </a:extLst>
              </a:tr>
              <a:tr h="317867">
                <a:tc>
                  <a:txBody>
                    <a:bodyPr/>
                    <a:lstStyle/>
                    <a:p>
                      <a:pPr lvl="0">
                        <a:buNone/>
                      </a:pPr>
                      <a:r>
                        <a:rPr lang="nl-NL" sz="1200" noProof="0" dirty="0"/>
                        <a:t>Planning:</a:t>
                      </a:r>
                    </a:p>
                  </a:txBody>
                  <a:tcPr/>
                </a:tc>
                <a:tc>
                  <a:txBody>
                    <a:bodyPr/>
                    <a:lstStyle/>
                    <a:p>
                      <a:pPr lvl="0">
                        <a:buNone/>
                      </a:pPr>
                      <a:r>
                        <a:rPr lang="nl-NL" sz="1200" dirty="0">
                          <a:solidFill>
                            <a:schemeClr val="tx1"/>
                          </a:solidFill>
                        </a:rPr>
                        <a:t>Q4 2022</a:t>
                      </a:r>
                    </a:p>
                  </a:txBody>
                  <a:tcPr/>
                </a:tc>
                <a:extLst>
                  <a:ext uri="{0D108BD9-81ED-4DB2-BD59-A6C34878D82A}">
                    <a16:rowId xmlns:a16="http://schemas.microsoft.com/office/drawing/2014/main" val="1470062945"/>
                  </a:ext>
                </a:extLst>
              </a:tr>
              <a:tr h="437931">
                <a:tc>
                  <a:txBody>
                    <a:bodyPr/>
                    <a:lstStyle/>
                    <a:p>
                      <a:pPr marL="0" lvl="0" indent="0">
                        <a:buNone/>
                      </a:pPr>
                      <a:r>
                        <a:rPr lang="nl-NL" sz="1200" u="none" strike="noStrike" noProof="0" dirty="0">
                          <a:solidFill>
                            <a:schemeClr val="tx1"/>
                          </a:solidFill>
                        </a:rPr>
                        <a:t>Risico's:</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NVKS meer vereisten en gedetailleerder dan Wta/Bta. </a:t>
                      </a:r>
                      <a:r>
                        <a:rPr lang="nl-NL" sz="1200" b="0" i="0" u="none" strike="noStrike" noProof="0" dirty="0">
                          <a:solidFill>
                            <a:schemeClr val="tx1"/>
                          </a:solidFill>
                          <a:latin typeface="Arial"/>
                        </a:rPr>
                        <a:t>Divergentie met internationale standaarden. </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p:txBody>
          <a:bodyPr/>
          <a:lstStyle/>
          <a:p>
            <a:r>
              <a:rPr lang="nl-NL"/>
              <a:t>Implementatie ISQM1 </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10</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2508239265"/>
              </p:ext>
            </p:extLst>
          </p:nvPr>
        </p:nvGraphicFramePr>
        <p:xfrm>
          <a:off x="7132320" y="0"/>
          <a:ext cx="2337435" cy="1857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415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12">
            <a:extLst>
              <a:ext uri="{FF2B5EF4-FFF2-40B4-BE49-F238E27FC236}">
                <a16:creationId xmlns:a16="http://schemas.microsoft.com/office/drawing/2014/main" id="{4CBAC43E-3C9C-4E5E-9B95-76E41B1243AF}"/>
              </a:ext>
            </a:extLst>
          </p:cNvPr>
          <p:cNvGraphicFramePr>
            <a:graphicFrameLocks noGrp="1"/>
          </p:cNvGraphicFramePr>
          <p:nvPr>
            <p:extLst>
              <p:ext uri="{D42A27DB-BD31-4B8C-83A1-F6EECF244321}">
                <p14:modId xmlns:p14="http://schemas.microsoft.com/office/powerpoint/2010/main" val="658026799"/>
              </p:ext>
            </p:extLst>
          </p:nvPr>
        </p:nvGraphicFramePr>
        <p:xfrm>
          <a:off x="417963" y="981856"/>
          <a:ext cx="7886064" cy="3779997"/>
        </p:xfrm>
        <a:graphic>
          <a:graphicData uri="http://schemas.openxmlformats.org/drawingml/2006/table">
            <a:tbl>
              <a:tblPr firstRow="1" bandRow="1">
                <a:tableStyleId>{5FD0F851-EC5A-4D38-B0AD-8093EC10F338}</a:tableStyleId>
              </a:tblPr>
              <a:tblGrid>
                <a:gridCol w="1465890">
                  <a:extLst>
                    <a:ext uri="{9D8B030D-6E8A-4147-A177-3AD203B41FA5}">
                      <a16:colId xmlns:a16="http://schemas.microsoft.com/office/drawing/2014/main" val="1513426338"/>
                    </a:ext>
                  </a:extLst>
                </a:gridCol>
                <a:gridCol w="6420174">
                  <a:extLst>
                    <a:ext uri="{9D8B030D-6E8A-4147-A177-3AD203B41FA5}">
                      <a16:colId xmlns:a16="http://schemas.microsoft.com/office/drawing/2014/main" val="594080699"/>
                    </a:ext>
                  </a:extLst>
                </a:gridCol>
              </a:tblGrid>
              <a:tr h="311138">
                <a:tc>
                  <a:txBody>
                    <a:bodyPr/>
                    <a:lstStyle/>
                    <a:p>
                      <a:pPr lvl="0">
                        <a:buNone/>
                      </a:pPr>
                      <a:r>
                        <a:rPr lang="nl-NL" sz="1200" u="none" strike="noStrike" noProof="0" dirty="0">
                          <a:solidFill>
                            <a:schemeClr val="tx1"/>
                          </a:solidFill>
                        </a:rPr>
                        <a:t>Projectnummer:</a:t>
                      </a:r>
                      <a:endParaRPr lang="nl-NL" sz="1200" dirty="0">
                        <a:solidFill>
                          <a:schemeClr val="tx1"/>
                        </a:solidFill>
                      </a:endParaRP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hlinkClick r:id="rId3" action="ppaction://hlinksldjump"/>
                        </a:rPr>
                        <a:t>ACB21008</a:t>
                      </a:r>
                      <a:endParaRPr lang="nl-NL" sz="1200" u="none" strike="noStrike" noProof="0" dirty="0">
                        <a:solidFill>
                          <a:schemeClr val="tx1"/>
                        </a:solidFill>
                      </a:endParaRPr>
                    </a:p>
                  </a:txBody>
                  <a:tcPr/>
                </a:tc>
                <a:extLst>
                  <a:ext uri="{0D108BD9-81ED-4DB2-BD59-A6C34878D82A}">
                    <a16:rowId xmlns:a16="http://schemas.microsoft.com/office/drawing/2014/main" val="1134644624"/>
                  </a:ext>
                </a:extLst>
              </a:tr>
              <a:tr h="321587">
                <a:tc>
                  <a:txBody>
                    <a:bodyPr/>
                    <a:lstStyle/>
                    <a:p>
                      <a:pPr lvl="0">
                        <a:buNone/>
                      </a:pPr>
                      <a:r>
                        <a:rPr lang="nl-NL" sz="1200" u="none" strike="noStrike" noProof="0" dirty="0">
                          <a:solidFill>
                            <a:schemeClr val="tx1"/>
                          </a:solidFill>
                        </a:rPr>
                        <a:t>Actiehouder:</a:t>
                      </a: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rPr>
                        <a:t>ACB / SCA</a:t>
                      </a:r>
                    </a:p>
                  </a:txBody>
                  <a:tcPr/>
                </a:tc>
                <a:extLst>
                  <a:ext uri="{0D108BD9-81ED-4DB2-BD59-A6C34878D82A}">
                    <a16:rowId xmlns:a16="http://schemas.microsoft.com/office/drawing/2014/main" val="2645348072"/>
                  </a:ext>
                </a:extLst>
              </a:tr>
              <a:tr h="769778">
                <a:tc>
                  <a:txBody>
                    <a:bodyPr/>
                    <a:lstStyle/>
                    <a:p>
                      <a:pPr lvl="0">
                        <a:buNone/>
                      </a:pPr>
                      <a:r>
                        <a:rPr lang="nl-NL" sz="1200" u="none" strike="noStrike" noProof="0" dirty="0">
                          <a:solidFill>
                            <a:schemeClr val="tx1"/>
                          </a:solidFill>
                        </a:rPr>
                        <a:t>Waarom:</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De IAASB heeft nieuwe standaarden ISQM1 en 2 en ISA 220 gepubliceerd. Deze worden vanaf 2023 van kracht. </a:t>
                      </a:r>
                    </a:p>
                    <a:p>
                      <a:pPr lvl="0" algn="l">
                        <a:lnSpc>
                          <a:spcPct val="100000"/>
                        </a:lnSpc>
                        <a:spcBef>
                          <a:spcPts val="0"/>
                        </a:spcBef>
                        <a:spcAft>
                          <a:spcPts val="0"/>
                        </a:spcAft>
                        <a:buNone/>
                      </a:pPr>
                      <a:endParaRPr lang="nl-NL" sz="1200" u="none" strike="noStrike" noProof="0" dirty="0">
                        <a:solidFill>
                          <a:schemeClr val="tx1"/>
                        </a:solidFill>
                      </a:endParaRPr>
                    </a:p>
                  </a:txBody>
                  <a:tcPr/>
                </a:tc>
                <a:extLst>
                  <a:ext uri="{0D108BD9-81ED-4DB2-BD59-A6C34878D82A}">
                    <a16:rowId xmlns:a16="http://schemas.microsoft.com/office/drawing/2014/main" val="2858629803"/>
                  </a:ext>
                </a:extLst>
              </a:tr>
              <a:tr h="769778">
                <a:tc>
                  <a:txBody>
                    <a:bodyPr/>
                    <a:lstStyle/>
                    <a:p>
                      <a:pPr lvl="0">
                        <a:buNone/>
                      </a:pPr>
                      <a:r>
                        <a:rPr lang="nl-NL" sz="1200" u="none" strike="noStrike" noProof="0" dirty="0">
                          <a:solidFill>
                            <a:schemeClr val="tx1"/>
                          </a:solidFill>
                        </a:rPr>
                        <a:t>Impact: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none" strike="noStrike" noProof="0" dirty="0">
                          <a:solidFill>
                            <a:schemeClr val="tx1"/>
                          </a:solidFill>
                        </a:rPr>
                        <a:t>De implementatie in NL </a:t>
                      </a:r>
                      <a:r>
                        <a:rPr lang="nl-NL" sz="1200" b="0" i="0" u="none" strike="noStrike" noProof="0" dirty="0">
                          <a:solidFill>
                            <a:schemeClr val="tx1"/>
                          </a:solidFill>
                          <a:latin typeface="+mn-lt"/>
                        </a:rPr>
                        <a:t>leidt tot wijzigingen in</a:t>
                      </a:r>
                      <a:r>
                        <a:rPr lang="nl-NL" sz="1200" u="none" strike="noStrike" noProof="0" dirty="0">
                          <a:solidFill>
                            <a:schemeClr val="tx1"/>
                          </a:solidFill>
                        </a:rPr>
                        <a:t> </a:t>
                      </a:r>
                      <a:r>
                        <a:rPr lang="nl-NL" sz="1200" u="none" strike="noStrike" noProof="0" dirty="0" err="1">
                          <a:solidFill>
                            <a:schemeClr val="tx1"/>
                          </a:solidFill>
                        </a:rPr>
                        <a:t>Wta</a:t>
                      </a:r>
                      <a:r>
                        <a:rPr lang="nl-NL" sz="1200" u="none" strike="noStrike" noProof="0" dirty="0">
                          <a:solidFill>
                            <a:schemeClr val="tx1"/>
                          </a:solidFill>
                        </a:rPr>
                        <a:t> / </a:t>
                      </a:r>
                      <a:r>
                        <a:rPr lang="nl-NL" sz="1200" u="none" strike="noStrike" noProof="0" dirty="0" err="1">
                          <a:solidFill>
                            <a:schemeClr val="tx1"/>
                          </a:solidFill>
                        </a:rPr>
                        <a:t>Bta</a:t>
                      </a:r>
                      <a:r>
                        <a:rPr lang="nl-NL" sz="1200" u="none" strike="noStrike" noProof="0" dirty="0">
                          <a:solidFill>
                            <a:schemeClr val="tx1"/>
                          </a:solidFill>
                        </a:rPr>
                        <a:t>, NVKS en NV COS. De impact is relatief beperkt omdat de wijzigingen uitsluitend betrekking hebben op het bestaande systeem van de OKB.</a:t>
                      </a:r>
                    </a:p>
                    <a:p>
                      <a:pPr lvl="0" algn="l">
                        <a:lnSpc>
                          <a:spcPct val="100000"/>
                        </a:lnSpc>
                        <a:spcBef>
                          <a:spcPts val="0"/>
                        </a:spcBef>
                        <a:spcAft>
                          <a:spcPts val="0"/>
                        </a:spcAft>
                        <a:buNone/>
                      </a:pPr>
                      <a:endParaRPr lang="nl-NL" sz="1200" u="none" strike="noStrike" noProof="0" dirty="0">
                        <a:solidFill>
                          <a:schemeClr val="tx1"/>
                        </a:solidFill>
                      </a:endParaRPr>
                    </a:p>
                  </a:txBody>
                  <a:tcPr/>
                </a:tc>
                <a:extLst>
                  <a:ext uri="{0D108BD9-81ED-4DB2-BD59-A6C34878D82A}">
                    <a16:rowId xmlns:a16="http://schemas.microsoft.com/office/drawing/2014/main" val="2553376376"/>
                  </a:ext>
                </a:extLst>
              </a:tr>
              <a:tr h="447551">
                <a:tc>
                  <a:txBody>
                    <a:bodyPr/>
                    <a:lstStyle/>
                    <a:p>
                      <a:pPr lvl="0">
                        <a:buNone/>
                      </a:pPr>
                      <a:r>
                        <a:rPr lang="nl-NL" sz="1200" u="none" strike="noStrike" noProof="0">
                          <a:solidFill>
                            <a:schemeClr val="tx1"/>
                          </a:solidFill>
                        </a:rPr>
                        <a:t>Status:</a:t>
                      </a:r>
                    </a:p>
                  </a:txBody>
                  <a:tcPr/>
                </a:tc>
                <a:tc>
                  <a:txBody>
                    <a:bodyPr/>
                    <a:lstStyle/>
                    <a:p>
                      <a:pPr lvl="0" algn="l">
                        <a:lnSpc>
                          <a:spcPct val="100000"/>
                        </a:lnSpc>
                        <a:spcBef>
                          <a:spcPts val="0"/>
                        </a:spcBef>
                        <a:spcAft>
                          <a:spcPts val="0"/>
                        </a:spcAft>
                        <a:buNone/>
                      </a:pPr>
                      <a:r>
                        <a:rPr lang="nl-NL" sz="1200" u="none" strike="noStrike" noProof="0">
                          <a:solidFill>
                            <a:schemeClr val="tx1"/>
                          </a:solidFill>
                        </a:rPr>
                        <a:t>Analyse impact ISQM2 op NL regelgeving onderhanden</a:t>
                      </a:r>
                    </a:p>
                  </a:txBody>
                  <a:tcPr/>
                </a:tc>
                <a:extLst>
                  <a:ext uri="{0D108BD9-81ED-4DB2-BD59-A6C34878D82A}">
                    <a16:rowId xmlns:a16="http://schemas.microsoft.com/office/drawing/2014/main" val="1589599800"/>
                  </a:ext>
                </a:extLst>
              </a:tr>
              <a:tr h="373809">
                <a:tc>
                  <a:txBody>
                    <a:bodyPr/>
                    <a:lstStyle/>
                    <a:p>
                      <a:pPr lvl="0">
                        <a:buNone/>
                      </a:pPr>
                      <a:r>
                        <a:rPr lang="nl-NL" sz="1200" u="none" strike="noStrike" noProof="0">
                          <a:solidFill>
                            <a:schemeClr val="tx1"/>
                          </a:solidFill>
                        </a:rPr>
                        <a:t>Implementatie: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2023</a:t>
                      </a:r>
                    </a:p>
                  </a:txBody>
                  <a:tcPr/>
                </a:tc>
                <a:extLst>
                  <a:ext uri="{0D108BD9-81ED-4DB2-BD59-A6C34878D82A}">
                    <a16:rowId xmlns:a16="http://schemas.microsoft.com/office/drawing/2014/main" val="3688051013"/>
                  </a:ext>
                </a:extLst>
              </a:tr>
              <a:tr h="331187">
                <a:tc>
                  <a:txBody>
                    <a:bodyPr/>
                    <a:lstStyle/>
                    <a:p>
                      <a:pPr lvl="0">
                        <a:buNone/>
                      </a:pPr>
                      <a:r>
                        <a:rPr lang="nl-NL" sz="1200" noProof="0"/>
                        <a:t>Planning:</a:t>
                      </a:r>
                    </a:p>
                  </a:txBody>
                  <a:tcPr/>
                </a:tc>
                <a:tc>
                  <a:txBody>
                    <a:bodyPr/>
                    <a:lstStyle/>
                    <a:p>
                      <a:pPr lvl="0">
                        <a:buNone/>
                      </a:pPr>
                      <a:r>
                        <a:rPr lang="nl-NL" sz="1200">
                          <a:solidFill>
                            <a:schemeClr val="tx1"/>
                          </a:solidFill>
                        </a:rPr>
                        <a:t>Q4 2022</a:t>
                      </a:r>
                    </a:p>
                  </a:txBody>
                  <a:tcPr/>
                </a:tc>
                <a:extLst>
                  <a:ext uri="{0D108BD9-81ED-4DB2-BD59-A6C34878D82A}">
                    <a16:rowId xmlns:a16="http://schemas.microsoft.com/office/drawing/2014/main" val="1470062945"/>
                  </a:ext>
                </a:extLst>
              </a:tr>
              <a:tr h="401987">
                <a:tc>
                  <a:txBody>
                    <a:bodyPr/>
                    <a:lstStyle/>
                    <a:p>
                      <a:pPr marL="0" lvl="0" indent="0">
                        <a:buNone/>
                      </a:pPr>
                      <a:r>
                        <a:rPr lang="nl-NL" sz="1200" u="none" strike="noStrike" noProof="0">
                          <a:solidFill>
                            <a:schemeClr val="tx1"/>
                          </a:solidFill>
                        </a:rPr>
                        <a:t>Risico's:</a:t>
                      </a:r>
                    </a:p>
                  </a:txBody>
                  <a:tcPr/>
                </a:tc>
                <a:tc>
                  <a:txBody>
                    <a:bodyPr/>
                    <a:lstStyle/>
                    <a:p>
                      <a:pPr marL="0" lvl="0" indent="0" algn="l">
                        <a:lnSpc>
                          <a:spcPct val="100000"/>
                        </a:lnSpc>
                        <a:spcBef>
                          <a:spcPct val="20000"/>
                        </a:spcBef>
                        <a:spcAft>
                          <a:spcPct val="0"/>
                        </a:spcAft>
                        <a:buNone/>
                      </a:pPr>
                      <a:endParaRPr lang="nl-NL" sz="1200" u="none" strike="noStrike" noProof="0" dirty="0">
                        <a:solidFill>
                          <a:schemeClr val="tx1"/>
                        </a:solidFill>
                      </a:endParaRP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p:txBody>
          <a:bodyPr/>
          <a:lstStyle/>
          <a:p>
            <a:r>
              <a:rPr lang="nl-NL"/>
              <a:t>Implementatie ISQM2</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11</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32320" y="0"/>
          <a:ext cx="2337435" cy="1857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229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12">
            <a:extLst>
              <a:ext uri="{FF2B5EF4-FFF2-40B4-BE49-F238E27FC236}">
                <a16:creationId xmlns:a16="http://schemas.microsoft.com/office/drawing/2014/main" id="{4CBAC43E-3C9C-4E5E-9B95-76E41B1243AF}"/>
              </a:ext>
            </a:extLst>
          </p:cNvPr>
          <p:cNvGraphicFramePr>
            <a:graphicFrameLocks noGrp="1"/>
          </p:cNvGraphicFramePr>
          <p:nvPr>
            <p:extLst>
              <p:ext uri="{D42A27DB-BD31-4B8C-83A1-F6EECF244321}">
                <p14:modId xmlns:p14="http://schemas.microsoft.com/office/powerpoint/2010/main" val="1450332459"/>
              </p:ext>
            </p:extLst>
          </p:nvPr>
        </p:nvGraphicFramePr>
        <p:xfrm>
          <a:off x="417963" y="907223"/>
          <a:ext cx="7886064" cy="3847113"/>
        </p:xfrm>
        <a:graphic>
          <a:graphicData uri="http://schemas.openxmlformats.org/drawingml/2006/table">
            <a:tbl>
              <a:tblPr firstRow="1" bandRow="1">
                <a:tableStyleId>{5FD0F851-EC5A-4D38-B0AD-8093EC10F338}</a:tableStyleId>
              </a:tblPr>
              <a:tblGrid>
                <a:gridCol w="1465890">
                  <a:extLst>
                    <a:ext uri="{9D8B030D-6E8A-4147-A177-3AD203B41FA5}">
                      <a16:colId xmlns:a16="http://schemas.microsoft.com/office/drawing/2014/main" val="1513426338"/>
                    </a:ext>
                  </a:extLst>
                </a:gridCol>
                <a:gridCol w="6420174">
                  <a:extLst>
                    <a:ext uri="{9D8B030D-6E8A-4147-A177-3AD203B41FA5}">
                      <a16:colId xmlns:a16="http://schemas.microsoft.com/office/drawing/2014/main" val="594080699"/>
                    </a:ext>
                  </a:extLst>
                </a:gridCol>
              </a:tblGrid>
              <a:tr h="281497">
                <a:tc>
                  <a:txBody>
                    <a:bodyPr/>
                    <a:lstStyle/>
                    <a:p>
                      <a:pPr lvl="0">
                        <a:buNone/>
                      </a:pPr>
                      <a:r>
                        <a:rPr lang="nl-NL" sz="1200" u="none" strike="noStrike" noProof="0" dirty="0">
                          <a:solidFill>
                            <a:schemeClr val="tx1"/>
                          </a:solidFill>
                        </a:rPr>
                        <a:t>Projectnummer:</a:t>
                      </a:r>
                      <a:endParaRPr lang="nl-NL" sz="1200" dirty="0">
                        <a:solidFill>
                          <a:schemeClr val="tx1"/>
                        </a:solidFill>
                      </a:endParaRP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hlinkClick r:id="rId3" action="ppaction://hlinksldjump"/>
                        </a:rPr>
                        <a:t>ACB21009</a:t>
                      </a:r>
                      <a:endParaRPr lang="nl-NL" sz="1200" u="none" strike="noStrike" noProof="0" dirty="0">
                        <a:solidFill>
                          <a:schemeClr val="tx1"/>
                        </a:solidFill>
                      </a:endParaRPr>
                    </a:p>
                  </a:txBody>
                  <a:tcPr/>
                </a:tc>
                <a:extLst>
                  <a:ext uri="{0D108BD9-81ED-4DB2-BD59-A6C34878D82A}">
                    <a16:rowId xmlns:a16="http://schemas.microsoft.com/office/drawing/2014/main" val="1134644624"/>
                  </a:ext>
                </a:extLst>
              </a:tr>
              <a:tr h="290951">
                <a:tc>
                  <a:txBody>
                    <a:bodyPr/>
                    <a:lstStyle/>
                    <a:p>
                      <a:pPr lvl="0">
                        <a:buNone/>
                      </a:pPr>
                      <a:r>
                        <a:rPr lang="nl-NL" sz="1200" u="none" strike="noStrike" noProof="0" dirty="0">
                          <a:solidFill>
                            <a:schemeClr val="tx1"/>
                          </a:solidFill>
                        </a:rPr>
                        <a:t>Actiehouder:</a:t>
                      </a: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rPr>
                        <a:t>ACB / SCA</a:t>
                      </a:r>
                    </a:p>
                  </a:txBody>
                  <a:tcPr/>
                </a:tc>
                <a:extLst>
                  <a:ext uri="{0D108BD9-81ED-4DB2-BD59-A6C34878D82A}">
                    <a16:rowId xmlns:a16="http://schemas.microsoft.com/office/drawing/2014/main" val="2645348072"/>
                  </a:ext>
                </a:extLst>
              </a:tr>
              <a:tr h="696444">
                <a:tc>
                  <a:txBody>
                    <a:bodyPr/>
                    <a:lstStyle/>
                    <a:p>
                      <a:pPr lvl="0">
                        <a:buNone/>
                      </a:pPr>
                      <a:r>
                        <a:rPr lang="nl-NL" sz="1200" u="none" strike="noStrike" noProof="0" dirty="0">
                          <a:solidFill>
                            <a:schemeClr val="tx1"/>
                          </a:solidFill>
                        </a:rPr>
                        <a:t>Waarom:</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De IAASB heeft nieuwe standaarden ISQM1 en 2 (</a:t>
                      </a:r>
                      <a:r>
                        <a:rPr lang="nl-NL" sz="1200" u="none" strike="noStrike" noProof="0" dirty="0" err="1">
                          <a:solidFill>
                            <a:schemeClr val="tx1"/>
                          </a:solidFill>
                        </a:rPr>
                        <a:t>mbt</a:t>
                      </a:r>
                      <a:r>
                        <a:rPr lang="nl-NL" sz="1200" u="none" strike="noStrike" noProof="0" dirty="0">
                          <a:solidFill>
                            <a:schemeClr val="tx1"/>
                          </a:solidFill>
                        </a:rPr>
                        <a:t> het stelsel van kwaliteitsbeheersing) gepubliceerd. </a:t>
                      </a:r>
                    </a:p>
                    <a:p>
                      <a:pPr lvl="0" algn="l">
                        <a:lnSpc>
                          <a:spcPct val="100000"/>
                        </a:lnSpc>
                        <a:spcBef>
                          <a:spcPts val="0"/>
                        </a:spcBef>
                        <a:spcAft>
                          <a:spcPts val="0"/>
                        </a:spcAft>
                        <a:buNone/>
                      </a:pPr>
                      <a:endParaRPr lang="nl-NL" sz="1200" u="none" strike="noStrike" noProof="0" dirty="0">
                        <a:solidFill>
                          <a:schemeClr val="tx1"/>
                        </a:solidFill>
                      </a:endParaRPr>
                    </a:p>
                    <a:p>
                      <a:pPr lvl="0" algn="l">
                        <a:lnSpc>
                          <a:spcPct val="100000"/>
                        </a:lnSpc>
                        <a:spcBef>
                          <a:spcPts val="0"/>
                        </a:spcBef>
                        <a:spcAft>
                          <a:spcPts val="0"/>
                        </a:spcAft>
                        <a:buNone/>
                      </a:pPr>
                      <a:r>
                        <a:rPr lang="nl-NL" sz="1200" u="none" strike="noStrike" noProof="0" dirty="0">
                          <a:solidFill>
                            <a:schemeClr val="tx1"/>
                          </a:solidFill>
                        </a:rPr>
                        <a:t>Als gevolg hiervan is ISA 220 (op opdrachtniveau) herzien. Deze zijn vanaf 2023 van kracht. </a:t>
                      </a:r>
                    </a:p>
                    <a:p>
                      <a:pPr lvl="0" algn="l">
                        <a:lnSpc>
                          <a:spcPct val="100000"/>
                        </a:lnSpc>
                        <a:spcBef>
                          <a:spcPts val="0"/>
                        </a:spcBef>
                        <a:spcAft>
                          <a:spcPts val="0"/>
                        </a:spcAft>
                        <a:buNone/>
                      </a:pPr>
                      <a:endParaRPr lang="nl-NL" sz="1200" u="none" strike="noStrike" noProof="0" dirty="0">
                        <a:solidFill>
                          <a:schemeClr val="tx1"/>
                        </a:solidFill>
                      </a:endParaRPr>
                    </a:p>
                  </a:txBody>
                  <a:tcPr/>
                </a:tc>
                <a:extLst>
                  <a:ext uri="{0D108BD9-81ED-4DB2-BD59-A6C34878D82A}">
                    <a16:rowId xmlns:a16="http://schemas.microsoft.com/office/drawing/2014/main" val="2858629803"/>
                  </a:ext>
                </a:extLst>
              </a:tr>
              <a:tr h="696444">
                <a:tc>
                  <a:txBody>
                    <a:bodyPr/>
                    <a:lstStyle/>
                    <a:p>
                      <a:pPr lvl="0">
                        <a:buNone/>
                      </a:pPr>
                      <a:r>
                        <a:rPr lang="nl-NL" sz="1200" u="none" strike="noStrike" noProof="0" dirty="0">
                          <a:solidFill>
                            <a:schemeClr val="tx1"/>
                          </a:solidFill>
                        </a:rPr>
                        <a:t>Impact:</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De impact is beperkt tot aanpassingen van het stelsel van kwaliteitsbeheersing op opdrachtniveau.</a:t>
                      </a:r>
                    </a:p>
                  </a:txBody>
                  <a:tcPr/>
                </a:tc>
                <a:extLst>
                  <a:ext uri="{0D108BD9-81ED-4DB2-BD59-A6C34878D82A}">
                    <a16:rowId xmlns:a16="http://schemas.microsoft.com/office/drawing/2014/main" val="3479011992"/>
                  </a:ext>
                </a:extLst>
              </a:tr>
              <a:tr h="458599">
                <a:tc>
                  <a:txBody>
                    <a:bodyPr/>
                    <a:lstStyle/>
                    <a:p>
                      <a:pPr lvl="0">
                        <a:buNone/>
                      </a:pPr>
                      <a:r>
                        <a:rPr lang="nl-NL" sz="1200" u="none" strike="noStrike" noProof="0">
                          <a:solidFill>
                            <a:schemeClr val="tx1"/>
                          </a:solidFill>
                        </a:rPr>
                        <a:t>Status:</a:t>
                      </a:r>
                    </a:p>
                  </a:txBody>
                  <a:tcPr/>
                </a:tc>
                <a:tc>
                  <a:txBody>
                    <a:bodyPr/>
                    <a:lstStyle/>
                    <a:p>
                      <a:pPr lvl="0" algn="l">
                        <a:lnSpc>
                          <a:spcPct val="100000"/>
                        </a:lnSpc>
                        <a:spcBef>
                          <a:spcPts val="0"/>
                        </a:spcBef>
                        <a:spcAft>
                          <a:spcPts val="0"/>
                        </a:spcAft>
                        <a:buNone/>
                      </a:pPr>
                      <a:r>
                        <a:rPr lang="nl-NL" sz="1200" u="none" strike="noStrike" noProof="0">
                          <a:solidFill>
                            <a:schemeClr val="tx1"/>
                          </a:solidFill>
                        </a:rPr>
                        <a:t>Gestart met vertaling herziene ISA 220</a:t>
                      </a:r>
                    </a:p>
                  </a:txBody>
                  <a:tcPr/>
                </a:tc>
                <a:extLst>
                  <a:ext uri="{0D108BD9-81ED-4DB2-BD59-A6C34878D82A}">
                    <a16:rowId xmlns:a16="http://schemas.microsoft.com/office/drawing/2014/main" val="1589599800"/>
                  </a:ext>
                </a:extLst>
              </a:tr>
              <a:tr h="450455">
                <a:tc>
                  <a:txBody>
                    <a:bodyPr/>
                    <a:lstStyle/>
                    <a:p>
                      <a:pPr lvl="0">
                        <a:buNone/>
                      </a:pPr>
                      <a:r>
                        <a:rPr lang="nl-NL" sz="1200" u="none" strike="noStrike" noProof="0">
                          <a:solidFill>
                            <a:schemeClr val="tx1"/>
                          </a:solidFill>
                        </a:rPr>
                        <a:t>Implementatie:</a:t>
                      </a:r>
                    </a:p>
                  </a:txBody>
                  <a:tcPr/>
                </a:tc>
                <a:tc>
                  <a:txBody>
                    <a:bodyPr/>
                    <a:lstStyle/>
                    <a:p>
                      <a:pPr marL="0" lvl="0" indent="0" algn="l">
                        <a:lnSpc>
                          <a:spcPct val="100000"/>
                        </a:lnSpc>
                        <a:spcBef>
                          <a:spcPct val="20000"/>
                        </a:spcBef>
                        <a:spcAft>
                          <a:spcPct val="0"/>
                        </a:spcAft>
                        <a:buNone/>
                      </a:pPr>
                      <a:r>
                        <a:rPr lang="nl-NL" sz="1200" u="none" strike="noStrike" noProof="0">
                          <a:solidFill>
                            <a:schemeClr val="tx1"/>
                          </a:solidFill>
                        </a:rPr>
                        <a:t>2023</a:t>
                      </a:r>
                    </a:p>
                  </a:txBody>
                  <a:tcPr/>
                </a:tc>
                <a:extLst>
                  <a:ext uri="{0D108BD9-81ED-4DB2-BD59-A6C34878D82A}">
                    <a16:rowId xmlns:a16="http://schemas.microsoft.com/office/drawing/2014/main" val="3688051013"/>
                  </a:ext>
                </a:extLst>
              </a:tr>
              <a:tr h="299636">
                <a:tc>
                  <a:txBody>
                    <a:bodyPr/>
                    <a:lstStyle/>
                    <a:p>
                      <a:pPr lvl="0">
                        <a:buNone/>
                      </a:pPr>
                      <a:r>
                        <a:rPr lang="nl-NL" sz="1200" noProof="0"/>
                        <a:t>Planning:</a:t>
                      </a:r>
                    </a:p>
                  </a:txBody>
                  <a:tcPr/>
                </a:tc>
                <a:tc>
                  <a:txBody>
                    <a:bodyPr/>
                    <a:lstStyle/>
                    <a:p>
                      <a:pPr lvl="0">
                        <a:buNone/>
                      </a:pPr>
                      <a:r>
                        <a:rPr lang="nl-NL" sz="1200"/>
                        <a:t>Q4 2022</a:t>
                      </a:r>
                      <a:endParaRPr lang="nl-NL" sz="1200">
                        <a:solidFill>
                          <a:srgbClr val="FF0000"/>
                        </a:solidFill>
                      </a:endParaRPr>
                    </a:p>
                  </a:txBody>
                  <a:tcPr/>
                </a:tc>
                <a:extLst>
                  <a:ext uri="{0D108BD9-81ED-4DB2-BD59-A6C34878D82A}">
                    <a16:rowId xmlns:a16="http://schemas.microsoft.com/office/drawing/2014/main" val="1470062945"/>
                  </a:ext>
                </a:extLst>
              </a:tr>
              <a:tr h="363691">
                <a:tc>
                  <a:txBody>
                    <a:bodyPr/>
                    <a:lstStyle/>
                    <a:p>
                      <a:pPr marL="0" lvl="0" indent="0">
                        <a:buNone/>
                      </a:pPr>
                      <a:r>
                        <a:rPr lang="nl-NL" sz="1200" u="none" strike="noStrike" noProof="0">
                          <a:solidFill>
                            <a:schemeClr val="tx1"/>
                          </a:solidFill>
                        </a:rPr>
                        <a:t>Risico's:</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Beperkt (het betreft een vertaling)</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p:txBody>
          <a:bodyPr/>
          <a:lstStyle/>
          <a:p>
            <a:r>
              <a:rPr lang="nl-NL"/>
              <a:t>Implementatie ISA 220</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12</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69477771"/>
              </p:ext>
            </p:extLst>
          </p:nvPr>
        </p:nvGraphicFramePr>
        <p:xfrm>
          <a:off x="7132320" y="0"/>
          <a:ext cx="2337435" cy="1857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972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12">
            <a:extLst>
              <a:ext uri="{FF2B5EF4-FFF2-40B4-BE49-F238E27FC236}">
                <a16:creationId xmlns:a16="http://schemas.microsoft.com/office/drawing/2014/main" id="{4CBAC43E-3C9C-4E5E-9B95-76E41B1243AF}"/>
              </a:ext>
            </a:extLst>
          </p:cNvPr>
          <p:cNvGraphicFramePr>
            <a:graphicFrameLocks noGrp="1"/>
          </p:cNvGraphicFramePr>
          <p:nvPr>
            <p:extLst>
              <p:ext uri="{D42A27DB-BD31-4B8C-83A1-F6EECF244321}">
                <p14:modId xmlns:p14="http://schemas.microsoft.com/office/powerpoint/2010/main" val="3676790296"/>
              </p:ext>
            </p:extLst>
          </p:nvPr>
        </p:nvGraphicFramePr>
        <p:xfrm>
          <a:off x="417963" y="936102"/>
          <a:ext cx="7886064" cy="3866220"/>
        </p:xfrm>
        <a:graphic>
          <a:graphicData uri="http://schemas.openxmlformats.org/drawingml/2006/table">
            <a:tbl>
              <a:tblPr firstRow="1" bandRow="1">
                <a:tableStyleId>{5FD0F851-EC5A-4D38-B0AD-8093EC10F338}</a:tableStyleId>
              </a:tblPr>
              <a:tblGrid>
                <a:gridCol w="1465890">
                  <a:extLst>
                    <a:ext uri="{9D8B030D-6E8A-4147-A177-3AD203B41FA5}">
                      <a16:colId xmlns:a16="http://schemas.microsoft.com/office/drawing/2014/main" val="1513426338"/>
                    </a:ext>
                  </a:extLst>
                </a:gridCol>
                <a:gridCol w="6420174">
                  <a:extLst>
                    <a:ext uri="{9D8B030D-6E8A-4147-A177-3AD203B41FA5}">
                      <a16:colId xmlns:a16="http://schemas.microsoft.com/office/drawing/2014/main" val="594080699"/>
                    </a:ext>
                  </a:extLst>
                </a:gridCol>
              </a:tblGrid>
              <a:tr h="278954">
                <a:tc>
                  <a:txBody>
                    <a:bodyPr/>
                    <a:lstStyle/>
                    <a:p>
                      <a:pPr lvl="0">
                        <a:buNone/>
                      </a:pPr>
                      <a:r>
                        <a:rPr lang="nl-NL" sz="1200" u="none" strike="noStrike" noProof="0" dirty="0">
                          <a:solidFill>
                            <a:schemeClr val="tx1"/>
                          </a:solidFill>
                        </a:rPr>
                        <a:t>Projectnummer:</a:t>
                      </a:r>
                      <a:endParaRPr lang="nl-NL" sz="1200" dirty="0">
                        <a:solidFill>
                          <a:schemeClr val="tx1"/>
                        </a:solidFill>
                      </a:endParaRP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hlinkClick r:id="rId3" action="ppaction://hlinksldjump"/>
                        </a:rPr>
                        <a:t>SCA22001</a:t>
                      </a:r>
                      <a:endParaRPr lang="nl-NL" sz="1200" u="none" strike="noStrike" noProof="0" dirty="0">
                        <a:solidFill>
                          <a:schemeClr val="tx1"/>
                        </a:solidFill>
                      </a:endParaRPr>
                    </a:p>
                  </a:txBody>
                  <a:tcPr/>
                </a:tc>
                <a:extLst>
                  <a:ext uri="{0D108BD9-81ED-4DB2-BD59-A6C34878D82A}">
                    <a16:rowId xmlns:a16="http://schemas.microsoft.com/office/drawing/2014/main" val="1134644624"/>
                  </a:ext>
                </a:extLst>
              </a:tr>
              <a:tr h="288322">
                <a:tc>
                  <a:txBody>
                    <a:bodyPr/>
                    <a:lstStyle/>
                    <a:p>
                      <a:pPr lvl="0">
                        <a:buNone/>
                      </a:pPr>
                      <a:r>
                        <a:rPr lang="nl-NL" sz="1200" u="none" strike="noStrike" noProof="0" dirty="0">
                          <a:solidFill>
                            <a:schemeClr val="tx1"/>
                          </a:solidFill>
                        </a:rPr>
                        <a:t>Actiehouder:</a:t>
                      </a: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rPr>
                        <a:t>ACB / SCA / ESG Assurance</a:t>
                      </a:r>
                    </a:p>
                  </a:txBody>
                  <a:tcPr/>
                </a:tc>
                <a:extLst>
                  <a:ext uri="{0D108BD9-81ED-4DB2-BD59-A6C34878D82A}">
                    <a16:rowId xmlns:a16="http://schemas.microsoft.com/office/drawing/2014/main" val="2645348072"/>
                  </a:ext>
                </a:extLst>
              </a:tr>
              <a:tr h="996754">
                <a:tc>
                  <a:txBody>
                    <a:bodyPr/>
                    <a:lstStyle/>
                    <a:p>
                      <a:pPr lvl="0">
                        <a:buNone/>
                      </a:pPr>
                      <a:r>
                        <a:rPr lang="nl-NL" sz="1200" u="none" strike="noStrike" noProof="0" dirty="0">
                          <a:solidFill>
                            <a:schemeClr val="tx1"/>
                          </a:solidFill>
                        </a:rPr>
                        <a:t>Waarom:</a:t>
                      </a:r>
                    </a:p>
                  </a:txBody>
                  <a:tcPr/>
                </a:tc>
                <a:tc>
                  <a:txBody>
                    <a:bodyPr/>
                    <a:lstStyle/>
                    <a:p>
                      <a:pPr marL="0" indent="0">
                        <a:buNone/>
                      </a:pPr>
                      <a:r>
                        <a:rPr lang="nl-NL" sz="1200" dirty="0">
                          <a:effectLst/>
                          <a:latin typeface="Arial"/>
                          <a:ea typeface="Calibri" panose="020F0502020204030204" pitchFamily="34" charset="0"/>
                        </a:rPr>
                        <a:t>De EU vereist vanaf 1-1-23 </a:t>
                      </a:r>
                      <a:r>
                        <a:rPr lang="nl-NL" sz="1200" dirty="0" err="1">
                          <a:effectLst/>
                          <a:latin typeface="Arial"/>
                          <a:ea typeface="Calibri" panose="020F0502020204030204" pitchFamily="34" charset="0"/>
                        </a:rPr>
                        <a:t>limited</a:t>
                      </a:r>
                      <a:r>
                        <a:rPr lang="nl-NL" sz="1200" dirty="0">
                          <a:effectLst/>
                          <a:latin typeface="Arial"/>
                          <a:ea typeface="Calibri" panose="020F0502020204030204" pitchFamily="34" charset="0"/>
                        </a:rPr>
                        <a:t> assurance op een separaat onderdeel van het bestuursverslag over duurzaamheid via de Corporate </a:t>
                      </a:r>
                      <a:r>
                        <a:rPr lang="nl-NL" sz="1200" dirty="0" err="1">
                          <a:effectLst/>
                          <a:latin typeface="Arial"/>
                          <a:ea typeface="Calibri" panose="020F0502020204030204" pitchFamily="34" charset="0"/>
                        </a:rPr>
                        <a:t>Sustainability</a:t>
                      </a:r>
                      <a:r>
                        <a:rPr lang="nl-NL" sz="1200" dirty="0">
                          <a:effectLst/>
                          <a:latin typeface="Arial"/>
                          <a:ea typeface="Calibri" panose="020F0502020204030204" pitchFamily="34" charset="0"/>
                        </a:rPr>
                        <a:t> Reporting Directive (CSRD). De EU wetgeving (CSRD en andere wetgeving zoals EU </a:t>
                      </a:r>
                      <a:r>
                        <a:rPr lang="nl-NL" sz="1200" dirty="0" err="1">
                          <a:effectLst/>
                          <a:latin typeface="Arial"/>
                          <a:ea typeface="Calibri" panose="020F0502020204030204" pitchFamily="34" charset="0"/>
                        </a:rPr>
                        <a:t>Taxonomy</a:t>
                      </a:r>
                      <a:r>
                        <a:rPr lang="nl-NL" sz="1200" dirty="0">
                          <a:effectLst/>
                          <a:latin typeface="Arial"/>
                          <a:ea typeface="Calibri" panose="020F0502020204030204" pitchFamily="34" charset="0"/>
                        </a:rPr>
                        <a:t> en aparte verslaggevingstandaarden) hiervoor is nog in ontwikkeling. </a:t>
                      </a:r>
                    </a:p>
                    <a:p>
                      <a:pPr marL="0" indent="0">
                        <a:buNone/>
                      </a:pPr>
                      <a:endParaRPr lang="nl-NL" sz="1200" dirty="0">
                        <a:effectLst/>
                        <a:latin typeface="Arial"/>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58629803"/>
                  </a:ext>
                </a:extLst>
              </a:tr>
              <a:tr h="568358">
                <a:tc>
                  <a:txBody>
                    <a:bodyPr/>
                    <a:lstStyle/>
                    <a:p>
                      <a:pPr lvl="0">
                        <a:buNone/>
                      </a:pPr>
                      <a:r>
                        <a:rPr lang="nl-NL" sz="1200" u="none" strike="noStrike" noProof="0" dirty="0">
                          <a:solidFill>
                            <a:schemeClr val="tx1"/>
                          </a:solidFill>
                        </a:rPr>
                        <a:t>Impact: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mn-lt"/>
                          <a:ea typeface="Calibri" panose="020F0502020204030204" pitchFamily="34" charset="0"/>
                          <a:cs typeface="Times New Roman" panose="02020603050405020304" pitchFamily="18" charset="0"/>
                        </a:rPr>
                        <a:t>De impact is groot omdat dit een van de nieuwe pijlers is waarop het beroep zich zal ontwikkelen gelet op ontwikkeling van CSR</a:t>
                      </a:r>
                      <a:r>
                        <a:rPr lang="nl-NL" sz="1200" dirty="0">
                          <a:effectLst/>
                          <a:latin typeface="Arial" panose="020B0604020202020204" pitchFamily="34" charset="0"/>
                          <a:ea typeface="Calibri" panose="020F0502020204030204" pitchFamily="34" charset="0"/>
                          <a:cs typeface="Times New Roman" panose="02020603050405020304" pitchFamily="18" charset="0"/>
                        </a:rPr>
                        <a:t>.</a:t>
                      </a:r>
                      <a:endParaRPr lang="nl-NL" sz="1200" dirty="0">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84478616"/>
                  </a:ext>
                </a:extLst>
              </a:tr>
              <a:tr h="621026">
                <a:tc>
                  <a:txBody>
                    <a:bodyPr/>
                    <a:lstStyle/>
                    <a:p>
                      <a:pPr lvl="0">
                        <a:buNone/>
                      </a:pPr>
                      <a:r>
                        <a:rPr lang="nl-NL" sz="1200" u="none" strike="noStrike" noProof="0">
                          <a:solidFill>
                            <a:schemeClr val="tx1"/>
                          </a:solidFill>
                        </a:rPr>
                        <a:t>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err="1">
                          <a:effectLst/>
                          <a:latin typeface="+mn-lt"/>
                          <a:ea typeface="Times New Roman" panose="02020603050405020304" pitchFamily="18" charset="0"/>
                          <a:cs typeface="Calibri" panose="020F0502020204030204" pitchFamily="34" charset="0"/>
                        </a:rPr>
                        <a:t>Bijhouden</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ontwikkelingen</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Hierop</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inspelen</a:t>
                      </a:r>
                      <a:r>
                        <a:rPr lang="en-IE" sz="1200" dirty="0">
                          <a:effectLst/>
                          <a:latin typeface="+mn-lt"/>
                          <a:ea typeface="Times New Roman" panose="02020603050405020304" pitchFamily="18" charset="0"/>
                          <a:cs typeface="Calibri" panose="020F0502020204030204" pitchFamily="34" charset="0"/>
                        </a:rPr>
                        <a:t> met </a:t>
                      </a:r>
                      <a:r>
                        <a:rPr lang="en-IE" sz="1200" dirty="0" err="1">
                          <a:effectLst/>
                          <a:latin typeface="+mn-lt"/>
                          <a:ea typeface="Times New Roman" panose="02020603050405020304" pitchFamily="18" charset="0"/>
                          <a:cs typeface="Calibri" panose="020F0502020204030204" pitchFamily="34" charset="0"/>
                        </a:rPr>
                        <a:t>herziene</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Standaard</a:t>
                      </a:r>
                      <a:r>
                        <a:rPr lang="en-IE" sz="1200" dirty="0">
                          <a:effectLst/>
                          <a:latin typeface="+mn-lt"/>
                          <a:ea typeface="Times New Roman" panose="02020603050405020304" pitchFamily="18" charset="0"/>
                          <a:cs typeface="Calibri" panose="020F0502020204030204" pitchFamily="34" charset="0"/>
                        </a:rPr>
                        <a:t> 3810N </a:t>
                      </a:r>
                      <a:r>
                        <a:rPr lang="en-IE" sz="1200" dirty="0" err="1">
                          <a:effectLst/>
                          <a:latin typeface="+mn-lt"/>
                          <a:ea typeface="Times New Roman" panose="02020603050405020304" pitchFamily="18" charset="0"/>
                          <a:cs typeface="Calibri" panose="020F0502020204030204" pitchFamily="34" charset="0"/>
                        </a:rPr>
                        <a:t>en</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wellicht</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andere</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uitingen</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nog</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nader</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te</a:t>
                      </a:r>
                      <a:r>
                        <a:rPr lang="en-IE" sz="1200" dirty="0">
                          <a:effectLst/>
                          <a:latin typeface="+mn-lt"/>
                          <a:ea typeface="Times New Roman" panose="02020603050405020304" pitchFamily="18" charset="0"/>
                          <a:cs typeface="Calibri" panose="020F0502020204030204" pitchFamily="34" charset="0"/>
                        </a:rPr>
                        <a:t> </a:t>
                      </a:r>
                      <a:r>
                        <a:rPr lang="en-IE" sz="1200" dirty="0" err="1">
                          <a:effectLst/>
                          <a:latin typeface="+mn-lt"/>
                          <a:ea typeface="Times New Roman" panose="02020603050405020304" pitchFamily="18" charset="0"/>
                          <a:cs typeface="Calibri" panose="020F0502020204030204" pitchFamily="34" charset="0"/>
                        </a:rPr>
                        <a:t>bepalen</a:t>
                      </a:r>
                      <a:r>
                        <a:rPr lang="en-IE" sz="1200" dirty="0">
                          <a:effectLst/>
                          <a:latin typeface="+mn-lt"/>
                          <a:ea typeface="Times New Roman" panose="02020603050405020304" pitchFamily="18" charset="0"/>
                          <a:cs typeface="Calibri" panose="020F0502020204030204" pitchFamily="34" charset="0"/>
                        </a:rPr>
                        <a:t>).</a:t>
                      </a:r>
                    </a:p>
                  </a:txBody>
                  <a:tcPr/>
                </a:tc>
                <a:extLst>
                  <a:ext uri="{0D108BD9-81ED-4DB2-BD59-A6C34878D82A}">
                    <a16:rowId xmlns:a16="http://schemas.microsoft.com/office/drawing/2014/main" val="1589599800"/>
                  </a:ext>
                </a:extLst>
              </a:tr>
              <a:tr h="446386">
                <a:tc>
                  <a:txBody>
                    <a:bodyPr/>
                    <a:lstStyle/>
                    <a:p>
                      <a:pPr lvl="0">
                        <a:buNone/>
                      </a:pPr>
                      <a:r>
                        <a:rPr lang="nl-NL" sz="1200" u="none" strike="noStrike" noProof="0">
                          <a:solidFill>
                            <a:schemeClr val="tx1"/>
                          </a:solidFill>
                        </a:rPr>
                        <a:t>Implementatie: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Vanaf 2023</a:t>
                      </a:r>
                    </a:p>
                  </a:txBody>
                  <a:tcPr/>
                </a:tc>
                <a:extLst>
                  <a:ext uri="{0D108BD9-81ED-4DB2-BD59-A6C34878D82A}">
                    <a16:rowId xmlns:a16="http://schemas.microsoft.com/office/drawing/2014/main" val="3688051013"/>
                  </a:ext>
                </a:extLst>
              </a:tr>
              <a:tr h="296929">
                <a:tc>
                  <a:txBody>
                    <a:bodyPr/>
                    <a:lstStyle/>
                    <a:p>
                      <a:pPr lvl="0">
                        <a:buNone/>
                      </a:pPr>
                      <a:r>
                        <a:rPr lang="nl-NL" sz="1200" noProof="0"/>
                        <a:t>Planning:</a:t>
                      </a:r>
                    </a:p>
                  </a:txBody>
                  <a:tcPr/>
                </a:tc>
                <a:tc>
                  <a:txBody>
                    <a:bodyPr/>
                    <a:lstStyle/>
                    <a:p>
                      <a:pPr lvl="0">
                        <a:buNone/>
                      </a:pPr>
                      <a:r>
                        <a:rPr lang="nl-NL" sz="1200" dirty="0">
                          <a:solidFill>
                            <a:schemeClr val="tx1"/>
                          </a:solidFill>
                        </a:rPr>
                        <a:t>Q4 2022</a:t>
                      </a:r>
                    </a:p>
                  </a:txBody>
                  <a:tcPr/>
                </a:tc>
                <a:extLst>
                  <a:ext uri="{0D108BD9-81ED-4DB2-BD59-A6C34878D82A}">
                    <a16:rowId xmlns:a16="http://schemas.microsoft.com/office/drawing/2014/main" val="1470062945"/>
                  </a:ext>
                </a:extLst>
              </a:tr>
              <a:tr h="360405">
                <a:tc>
                  <a:txBody>
                    <a:bodyPr/>
                    <a:lstStyle/>
                    <a:p>
                      <a:pPr marL="0" lvl="0" indent="0">
                        <a:buNone/>
                      </a:pPr>
                      <a:r>
                        <a:rPr lang="nl-NL" sz="1200" u="none" strike="noStrike" noProof="0">
                          <a:solidFill>
                            <a:schemeClr val="tx1"/>
                          </a:solidFill>
                        </a:rPr>
                        <a:t>Risico's:</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EU wetgeving is ‘</a:t>
                      </a:r>
                      <a:r>
                        <a:rPr lang="nl-NL" sz="1200" u="none" strike="noStrike" noProof="0" dirty="0" err="1">
                          <a:solidFill>
                            <a:schemeClr val="tx1"/>
                          </a:solidFill>
                        </a:rPr>
                        <a:t>moving</a:t>
                      </a:r>
                      <a:r>
                        <a:rPr lang="nl-NL" sz="1200" u="none" strike="noStrike" noProof="0" dirty="0">
                          <a:solidFill>
                            <a:schemeClr val="tx1"/>
                          </a:solidFill>
                        </a:rPr>
                        <a:t> target’; gecompliceerd om hier nu concreet op in te spelen</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p:txBody>
          <a:bodyPr/>
          <a:lstStyle/>
          <a:p>
            <a:r>
              <a:rPr lang="nl-NL"/>
              <a:t>CSRD </a:t>
            </a:r>
            <a:r>
              <a:rPr lang="nl-NL" err="1"/>
              <a:t>limited</a:t>
            </a:r>
            <a:r>
              <a:rPr lang="nl-NL"/>
              <a:t> </a:t>
            </a:r>
            <a:r>
              <a:rPr lang="nl-NL" err="1"/>
              <a:t>assurance</a:t>
            </a:r>
            <a:r>
              <a:rPr lang="nl-NL"/>
              <a:t>         </a:t>
            </a:r>
            <a:endParaRPr lang="nl-NL">
              <a:solidFill>
                <a:srgbClr val="FF0000"/>
              </a:solidFil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13</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2958885758"/>
              </p:ext>
            </p:extLst>
          </p:nvPr>
        </p:nvGraphicFramePr>
        <p:xfrm>
          <a:off x="7132320" y="0"/>
          <a:ext cx="2337435" cy="1857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428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 12">
            <a:extLst>
              <a:ext uri="{FF2B5EF4-FFF2-40B4-BE49-F238E27FC236}">
                <a16:creationId xmlns:a16="http://schemas.microsoft.com/office/drawing/2014/main" id="{5AE02307-06D7-4526-96EB-BE63C99EF3E6}"/>
              </a:ext>
            </a:extLst>
          </p:cNvPr>
          <p:cNvGraphicFramePr>
            <a:graphicFrameLocks noGrp="1"/>
          </p:cNvGraphicFramePr>
          <p:nvPr>
            <p:extLst>
              <p:ext uri="{D42A27DB-BD31-4B8C-83A1-F6EECF244321}">
                <p14:modId xmlns:p14="http://schemas.microsoft.com/office/powerpoint/2010/main" val="2913399718"/>
              </p:ext>
            </p:extLst>
          </p:nvPr>
        </p:nvGraphicFramePr>
        <p:xfrm>
          <a:off x="370195" y="1032387"/>
          <a:ext cx="7901134" cy="3844830"/>
        </p:xfrm>
        <a:graphic>
          <a:graphicData uri="http://schemas.openxmlformats.org/drawingml/2006/table">
            <a:tbl>
              <a:tblPr firstRow="1" bandRow="1">
                <a:tableStyleId>{5FD0F851-EC5A-4D38-B0AD-8093EC10F338}</a:tableStyleId>
              </a:tblPr>
              <a:tblGrid>
                <a:gridCol w="1468691">
                  <a:extLst>
                    <a:ext uri="{9D8B030D-6E8A-4147-A177-3AD203B41FA5}">
                      <a16:colId xmlns:a16="http://schemas.microsoft.com/office/drawing/2014/main" val="1513426338"/>
                    </a:ext>
                  </a:extLst>
                </a:gridCol>
                <a:gridCol w="6432443">
                  <a:extLst>
                    <a:ext uri="{9D8B030D-6E8A-4147-A177-3AD203B41FA5}">
                      <a16:colId xmlns:a16="http://schemas.microsoft.com/office/drawing/2014/main" val="594080699"/>
                    </a:ext>
                  </a:extLst>
                </a:gridCol>
              </a:tblGrid>
              <a:tr h="280017">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dirty="0">
                          <a:hlinkClick r:id="rId3" action="ppaction://hlinksldjump"/>
                        </a:rPr>
                        <a:t>SCA18004</a:t>
                      </a:r>
                      <a:endParaRPr lang="nl-NL" dirty="0"/>
                    </a:p>
                  </a:txBody>
                  <a:tcPr/>
                </a:tc>
                <a:extLst>
                  <a:ext uri="{0D108BD9-81ED-4DB2-BD59-A6C34878D82A}">
                    <a16:rowId xmlns:a16="http://schemas.microsoft.com/office/drawing/2014/main" val="1134644624"/>
                  </a:ext>
                </a:extLst>
              </a:tr>
              <a:tr h="280017">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ACB / SCA</a:t>
                      </a:r>
                    </a:p>
                  </a:txBody>
                  <a:tcPr/>
                </a:tc>
                <a:extLst>
                  <a:ext uri="{0D108BD9-81ED-4DB2-BD59-A6C34878D82A}">
                    <a16:rowId xmlns:a16="http://schemas.microsoft.com/office/drawing/2014/main" val="2645348072"/>
                  </a:ext>
                </a:extLst>
              </a:tr>
              <a:tr h="1039914">
                <a:tc>
                  <a:txBody>
                    <a:bodyPr/>
                    <a:lstStyle/>
                    <a:p>
                      <a:pPr lvl="0">
                        <a:buNone/>
                      </a:pPr>
                      <a:r>
                        <a:rPr lang="nl-NL" sz="1200" u="none" strike="noStrike" noProof="0" dirty="0"/>
                        <a:t>Waarom:</a:t>
                      </a:r>
                    </a:p>
                  </a:txBody>
                  <a:tcPr/>
                </a:tc>
                <a:tc>
                  <a:txBody>
                    <a:bodyPr/>
                    <a:lstStyle/>
                    <a:p>
                      <a:pPr lvl="0" algn="l">
                        <a:lnSpc>
                          <a:spcPct val="100000"/>
                        </a:lnSpc>
                        <a:spcBef>
                          <a:spcPts val="0"/>
                        </a:spcBef>
                        <a:spcAft>
                          <a:spcPts val="0"/>
                        </a:spcAft>
                        <a:buNone/>
                      </a:pPr>
                      <a:r>
                        <a:rPr lang="nl-NL" sz="1200" u="none" strike="noStrike" noProof="0" dirty="0"/>
                        <a:t>Entiteiten verwerken steeds grotere stromen aan (financiële) data. De inzet van data analyse biedt goede mogelijkheden om deze data effectief en efficiënt te controleren. Professionals hebben vragen hoe dit effectief en verantwoord te doen. De eerste versie van de handreiking geeft hier antwoord op. In de tweede versie van het stuk zullen meer praktische voorbeelden worden gegeven van de toepassing van DA.</a:t>
                      </a:r>
                    </a:p>
                  </a:txBody>
                  <a:tcPr/>
                </a:tc>
                <a:extLst>
                  <a:ext uri="{0D108BD9-81ED-4DB2-BD59-A6C34878D82A}">
                    <a16:rowId xmlns:a16="http://schemas.microsoft.com/office/drawing/2014/main" val="2858629803"/>
                  </a:ext>
                </a:extLst>
              </a:tr>
              <a:tr h="718395">
                <a:tc>
                  <a:txBody>
                    <a:bodyPr/>
                    <a:lstStyle/>
                    <a:p>
                      <a:pPr lvl="0">
                        <a:buNone/>
                      </a:pPr>
                      <a:r>
                        <a:rPr lang="nl-NL" sz="1200" u="none" strike="noStrike" noProof="0" dirty="0"/>
                        <a:t>Impact:</a:t>
                      </a:r>
                    </a:p>
                  </a:txBody>
                  <a:tcPr/>
                </a:tc>
                <a:tc>
                  <a:txBody>
                    <a:bodyPr/>
                    <a:lstStyle/>
                    <a:p>
                      <a:pPr lvl="0" algn="l">
                        <a:lnSpc>
                          <a:spcPct val="100000"/>
                        </a:lnSpc>
                        <a:spcBef>
                          <a:spcPts val="0"/>
                        </a:spcBef>
                        <a:spcAft>
                          <a:spcPts val="0"/>
                        </a:spcAft>
                        <a:buNone/>
                      </a:pPr>
                      <a:r>
                        <a:rPr lang="nl-NL" sz="1200" u="none" strike="noStrike" noProof="0" dirty="0"/>
                        <a:t>De impact van data analyse is groot omdat dit een krachtig hulpmiddel is in steeds geavanceerdere geautomatiseerde clientomgevingen en daarmee bijdraagt aan de effectiviteit en doelmatigheid van de controle.</a:t>
                      </a:r>
                    </a:p>
                  </a:txBody>
                  <a:tcPr/>
                </a:tc>
                <a:extLst>
                  <a:ext uri="{0D108BD9-81ED-4DB2-BD59-A6C34878D82A}">
                    <a16:rowId xmlns:a16="http://schemas.microsoft.com/office/drawing/2014/main" val="2220800871"/>
                  </a:ext>
                </a:extLst>
              </a:tr>
              <a:tr h="865053">
                <a:tc>
                  <a:txBody>
                    <a:bodyPr/>
                    <a:lstStyle/>
                    <a:p>
                      <a:pPr lvl="0">
                        <a:buNone/>
                      </a:pPr>
                      <a:r>
                        <a:rPr lang="nl-NL" sz="1200" u="none" strike="noStrike" noProof="0" dirty="0"/>
                        <a:t>Status:</a:t>
                      </a:r>
                    </a:p>
                    <a:p>
                      <a:pPr lvl="0">
                        <a:buNone/>
                      </a:pPr>
                      <a:endParaRPr lang="nl-NL" sz="1200" u="none" strike="noStrike" noProof="0"/>
                    </a:p>
                  </a:txBody>
                  <a:tcPr/>
                </a:tc>
                <a:tc>
                  <a:txBody>
                    <a:bodyPr/>
                    <a:lstStyle/>
                    <a:p>
                      <a:r>
                        <a:rPr lang="nl-NL" sz="1200" kern="1200" dirty="0">
                          <a:solidFill>
                            <a:schemeClr val="tx1"/>
                          </a:solidFill>
                          <a:effectLst/>
                          <a:latin typeface="+mn-lt"/>
                          <a:ea typeface="+mn-ea"/>
                          <a:cs typeface="+mn-cs"/>
                        </a:rPr>
                        <a:t>In voorjaar 2022 wordt de handreiking aangevuld met nieuwe voorbeelden in een afzonderlijke bijlage. In de loop van 2022 vindt een verdere uitbreiding van de voorbeelden plaats. In de loop van 2022 volgt mogelijk een update van de handreiking, de werkgroep onderzoekt dit. De uitkomst van dit onderzoek staat gepland voor Q1-2022. </a:t>
                      </a:r>
                    </a:p>
                  </a:txBody>
                  <a:tcPr/>
                </a:tc>
                <a:extLst>
                  <a:ext uri="{0D108BD9-81ED-4DB2-BD59-A6C34878D82A}">
                    <a16:rowId xmlns:a16="http://schemas.microsoft.com/office/drawing/2014/main" val="1341989889"/>
                  </a:ext>
                </a:extLst>
              </a:tr>
              <a:tr h="342411">
                <a:tc>
                  <a:txBody>
                    <a:bodyPr/>
                    <a:lstStyle/>
                    <a:p>
                      <a:pPr lvl="0">
                        <a:buNone/>
                      </a:pPr>
                      <a:r>
                        <a:rPr lang="nl-NL" sz="1200" u="none" strike="noStrike" noProof="0" dirty="0"/>
                        <a:t>Planning:</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2022 - 2023</a:t>
                      </a:r>
                    </a:p>
                  </a:txBody>
                  <a:tcPr/>
                </a:tc>
                <a:extLst>
                  <a:ext uri="{0D108BD9-81ED-4DB2-BD59-A6C34878D82A}">
                    <a16:rowId xmlns:a16="http://schemas.microsoft.com/office/drawing/2014/main" val="3688051013"/>
                  </a:ext>
                </a:extLst>
              </a:tr>
              <a:tr h="319023">
                <a:tc>
                  <a:txBody>
                    <a:bodyPr/>
                    <a:lstStyle/>
                    <a:p>
                      <a:pPr marL="0" lvl="0" indent="0">
                        <a:buNone/>
                      </a:pPr>
                      <a:r>
                        <a:rPr lang="nl-NL" sz="1200" u="none" strike="noStrike" noProof="0" dirty="0"/>
                        <a:t>Risico's:</a:t>
                      </a:r>
                    </a:p>
                  </a:txBody>
                  <a:tcPr/>
                </a:tc>
                <a:tc>
                  <a:txBody>
                    <a:bodyPr/>
                    <a:lstStyle/>
                    <a:p>
                      <a:pPr marL="0" lvl="0" indent="0" algn="l">
                        <a:lnSpc>
                          <a:spcPct val="100000"/>
                        </a:lnSpc>
                        <a:spcBef>
                          <a:spcPct val="20000"/>
                        </a:spcBef>
                        <a:spcAft>
                          <a:spcPct val="0"/>
                        </a:spcAft>
                        <a:buNone/>
                      </a:pPr>
                      <a:r>
                        <a:rPr lang="nl-NL" sz="1200" u="none" strike="noStrike" noProof="0" dirty="0"/>
                        <a:t>geen</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250825" y="213693"/>
            <a:ext cx="8209607" cy="701873"/>
          </a:xfrm>
        </p:spPr>
        <p:txBody>
          <a:bodyPr/>
          <a:lstStyle/>
          <a:p>
            <a:r>
              <a:rPr lang="nl-NL"/>
              <a:t>Update Handreiking 1141 - Data Analyse </a:t>
            </a:r>
            <a:br>
              <a:rPr lang="nl-NL"/>
            </a:br>
            <a:r>
              <a:rPr lang="nl-NL"/>
              <a:t>(Living document versie 2.0)</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14</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2946167457"/>
              </p:ext>
            </p:extLst>
          </p:nvPr>
        </p:nvGraphicFramePr>
        <p:xfrm>
          <a:off x="7120890" y="-4381"/>
          <a:ext cx="2308861"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288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387" y="112351"/>
            <a:ext cx="7882242" cy="1056882"/>
          </a:xfrm>
        </p:spPr>
        <p:txBody>
          <a:bodyPr/>
          <a:lstStyle/>
          <a:p>
            <a:r>
              <a:rPr lang="nl-NL" sz="2600"/>
              <a:t>Update Standaard 3810N - Assurance opdrachten inzake maatschappelijke verslagen</a:t>
            </a:r>
          </a:p>
        </p:txBody>
      </p:sp>
      <p:graphicFrame>
        <p:nvGraphicFramePr>
          <p:cNvPr id="16" name="Tabel 12">
            <a:extLst>
              <a:ext uri="{FF2B5EF4-FFF2-40B4-BE49-F238E27FC236}">
                <a16:creationId xmlns:a16="http://schemas.microsoft.com/office/drawing/2014/main" id="{8DB832AB-3023-4EE4-B78F-067B35FB2BDE}"/>
              </a:ext>
            </a:extLst>
          </p:cNvPr>
          <p:cNvGraphicFramePr>
            <a:graphicFrameLocks noGrp="1"/>
          </p:cNvGraphicFramePr>
          <p:nvPr>
            <p:extLst>
              <p:ext uri="{D42A27DB-BD31-4B8C-83A1-F6EECF244321}">
                <p14:modId xmlns:p14="http://schemas.microsoft.com/office/powerpoint/2010/main" val="813289106"/>
              </p:ext>
            </p:extLst>
          </p:nvPr>
        </p:nvGraphicFramePr>
        <p:xfrm>
          <a:off x="299803" y="1222951"/>
          <a:ext cx="8055921" cy="3517226"/>
        </p:xfrm>
        <a:graphic>
          <a:graphicData uri="http://schemas.openxmlformats.org/drawingml/2006/table">
            <a:tbl>
              <a:tblPr firstRow="1" bandRow="1">
                <a:tableStyleId>{5FD0F851-EC5A-4D38-B0AD-8093EC10F338}</a:tableStyleId>
              </a:tblPr>
              <a:tblGrid>
                <a:gridCol w="1480634">
                  <a:extLst>
                    <a:ext uri="{9D8B030D-6E8A-4147-A177-3AD203B41FA5}">
                      <a16:colId xmlns:a16="http://schemas.microsoft.com/office/drawing/2014/main" val="1513426338"/>
                    </a:ext>
                  </a:extLst>
                </a:gridCol>
                <a:gridCol w="6575287">
                  <a:extLst>
                    <a:ext uri="{9D8B030D-6E8A-4147-A177-3AD203B41FA5}">
                      <a16:colId xmlns:a16="http://schemas.microsoft.com/office/drawing/2014/main" val="594080699"/>
                    </a:ext>
                  </a:extLst>
                </a:gridCol>
              </a:tblGrid>
              <a:tr h="253066">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hlinkClick r:id="rId3" action="ppaction://hlinksldjump"/>
                        </a:rPr>
                        <a:t>SCA18001</a:t>
                      </a:r>
                      <a:endParaRPr lang="en-US" sz="1200" u="none" strike="noStrike" noProof="0"/>
                    </a:p>
                  </a:txBody>
                  <a:tcPr/>
                </a:tc>
                <a:extLst>
                  <a:ext uri="{0D108BD9-81ED-4DB2-BD59-A6C34878D82A}">
                    <a16:rowId xmlns:a16="http://schemas.microsoft.com/office/drawing/2014/main" val="1134644624"/>
                  </a:ext>
                </a:extLst>
              </a:tr>
              <a:tr h="253066">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Specialisten / ACB / SCA</a:t>
                      </a:r>
                      <a:endParaRPr lang="en-US" sz="1200" u="none" strike="noStrike" noProof="0" dirty="0"/>
                    </a:p>
                  </a:txBody>
                  <a:tcPr/>
                </a:tc>
                <a:extLst>
                  <a:ext uri="{0D108BD9-81ED-4DB2-BD59-A6C34878D82A}">
                    <a16:rowId xmlns:a16="http://schemas.microsoft.com/office/drawing/2014/main" val="2645348072"/>
                  </a:ext>
                </a:extLst>
              </a:tr>
              <a:tr h="759197">
                <a:tc>
                  <a:txBody>
                    <a:bodyPr/>
                    <a:lstStyle/>
                    <a:p>
                      <a:pPr lvl="0">
                        <a:buNone/>
                      </a:pPr>
                      <a:r>
                        <a:rPr lang="nl-NL" sz="1200" u="none" strike="noStrike" noProof="0" dirty="0"/>
                        <a:t>Waarom:</a:t>
                      </a:r>
                    </a:p>
                  </a:txBody>
                  <a:tcPr/>
                </a:tc>
                <a:tc>
                  <a:txBody>
                    <a:bodyPr/>
                    <a:lstStyle/>
                    <a:p>
                      <a:pPr marL="0" marR="0" lvl="0" indent="0" algn="l">
                        <a:lnSpc>
                          <a:spcPct val="100000"/>
                        </a:lnSpc>
                        <a:spcBef>
                          <a:spcPct val="20000"/>
                        </a:spcBef>
                        <a:spcAft>
                          <a:spcPct val="0"/>
                        </a:spcAft>
                        <a:buNone/>
                      </a:pPr>
                      <a:r>
                        <a:rPr lang="nl-NL" sz="1200" u="none" strike="noStrike" noProof="0" dirty="0"/>
                        <a:t>De huidige NL standaard sluit niet meer aan bij de ontwikkelingen in deze praktijk. Duurzaamheidsverslaggeving neemt in belang toe. Dit neemt niet weg dat men internationaal huiverig is om een standaard te ontwikkelen; men is bang dat voortgang wordt geremd en nog te weinig normen beschikbaar zijn.</a:t>
                      </a:r>
                      <a:endParaRPr lang="en-US" sz="1200" u="none" strike="noStrike" noProof="0" dirty="0"/>
                    </a:p>
                  </a:txBody>
                  <a:tcPr/>
                </a:tc>
                <a:extLst>
                  <a:ext uri="{0D108BD9-81ED-4DB2-BD59-A6C34878D82A}">
                    <a16:rowId xmlns:a16="http://schemas.microsoft.com/office/drawing/2014/main" val="2858629803"/>
                  </a:ext>
                </a:extLst>
              </a:tr>
              <a:tr h="417047">
                <a:tc>
                  <a:txBody>
                    <a:bodyPr/>
                    <a:lstStyle/>
                    <a:p>
                      <a:pPr lvl="0">
                        <a:buNone/>
                      </a:pPr>
                      <a:r>
                        <a:rPr lang="nl-NL" sz="1200" u="none" strike="noStrike" noProof="0" dirty="0"/>
                        <a:t>Impact:</a:t>
                      </a:r>
                    </a:p>
                  </a:txBody>
                  <a:tcPr/>
                </a:tc>
                <a:tc>
                  <a:txBody>
                    <a:bodyPr/>
                    <a:lstStyle/>
                    <a:p>
                      <a:pPr marL="0" marR="0" lvl="0" indent="0" algn="l">
                        <a:lnSpc>
                          <a:spcPct val="100000"/>
                        </a:lnSpc>
                        <a:spcBef>
                          <a:spcPct val="20000"/>
                        </a:spcBef>
                        <a:spcAft>
                          <a:spcPct val="0"/>
                        </a:spcAft>
                        <a:buNone/>
                      </a:pPr>
                      <a:r>
                        <a:rPr lang="en-US" sz="1200" u="none" strike="noStrike" noProof="0" dirty="0"/>
                        <a:t>De impact is </a:t>
                      </a:r>
                      <a:r>
                        <a:rPr lang="en-US" sz="1200" u="none" strike="noStrike" noProof="0" dirty="0" err="1"/>
                        <a:t>groot</a:t>
                      </a:r>
                      <a:r>
                        <a:rPr lang="en-US" sz="1200" u="none" strike="noStrike" noProof="0" dirty="0"/>
                        <a:t> </a:t>
                      </a:r>
                      <a:r>
                        <a:rPr lang="en-US" sz="1200" u="none" strike="noStrike" noProof="0" dirty="0" err="1"/>
                        <a:t>omdat</a:t>
                      </a:r>
                      <a:r>
                        <a:rPr lang="en-US" sz="1200" u="none" strike="noStrike" noProof="0" dirty="0"/>
                        <a:t> </a:t>
                      </a:r>
                      <a:r>
                        <a:rPr lang="nl-NL" sz="1200" u="none" strike="noStrike" noProof="0" dirty="0"/>
                        <a:t>duurzaamheidsverslaggeving in belang toeneemt.</a:t>
                      </a:r>
                      <a:endParaRPr lang="en-US" sz="1200" u="none" strike="noStrike" noProof="0" dirty="0"/>
                    </a:p>
                  </a:txBody>
                  <a:tcPr/>
                </a:tc>
                <a:extLst>
                  <a:ext uri="{0D108BD9-81ED-4DB2-BD59-A6C34878D82A}">
                    <a16:rowId xmlns:a16="http://schemas.microsoft.com/office/drawing/2014/main" val="2684890311"/>
                  </a:ext>
                </a:extLst>
              </a:tr>
              <a:tr h="784732">
                <a:tc>
                  <a:txBody>
                    <a:bodyPr/>
                    <a:lstStyle/>
                    <a:p>
                      <a:pPr lvl="0">
                        <a:buNone/>
                      </a:pPr>
                      <a:r>
                        <a:rPr lang="nl-NL" sz="1200" u="none" strike="noStrike" noProof="0"/>
                        <a:t>Status:</a:t>
                      </a:r>
                    </a:p>
                    <a:p>
                      <a:pPr lvl="0">
                        <a:buNone/>
                      </a:pPr>
                      <a:endParaRPr lang="nl-NL" sz="1200" u="none" strike="noStrike" noProof="0"/>
                    </a:p>
                  </a:txBody>
                  <a:tcPr/>
                </a:tc>
                <a:tc>
                  <a:txBody>
                    <a:bodyPr/>
                    <a:lstStyle/>
                    <a:p>
                      <a:pPr marL="0" marR="0" lvl="0" indent="0" algn="l">
                        <a:lnSpc>
                          <a:spcPct val="100000"/>
                        </a:lnSpc>
                        <a:spcBef>
                          <a:spcPct val="20000"/>
                        </a:spcBef>
                        <a:spcAft>
                          <a:spcPct val="0"/>
                        </a:spcAft>
                        <a:buNone/>
                      </a:pPr>
                      <a:r>
                        <a:rPr lang="nl-NL" sz="1200" u="none" strike="noStrike" baseline="0" noProof="0">
                          <a:solidFill>
                            <a:schemeClr val="tx1"/>
                          </a:solidFill>
                        </a:rPr>
                        <a:t>De herziene versie is geconsulteerd in september 2021. Het pr</a:t>
                      </a:r>
                      <a:r>
                        <a:rPr lang="nl-NL" sz="1200" kern="1200">
                          <a:solidFill>
                            <a:schemeClr val="tx1"/>
                          </a:solidFill>
                          <a:effectLst/>
                          <a:latin typeface="+mn-lt"/>
                          <a:ea typeface="+mn-ea"/>
                          <a:cs typeface="+mn-cs"/>
                        </a:rPr>
                        <a:t>oject loopt door in 2022 met de verwerking van de consultatiereacties.  </a:t>
                      </a:r>
                      <a:endParaRPr lang="nl-NL" sz="1200" u="none" strike="noStrike" noProof="0">
                        <a:solidFill>
                          <a:schemeClr val="tx1"/>
                        </a:solidFill>
                      </a:endParaRPr>
                    </a:p>
                  </a:txBody>
                  <a:tcPr/>
                </a:tc>
                <a:extLst>
                  <a:ext uri="{0D108BD9-81ED-4DB2-BD59-A6C34878D82A}">
                    <a16:rowId xmlns:a16="http://schemas.microsoft.com/office/drawing/2014/main" val="2682955900"/>
                  </a:ext>
                </a:extLst>
              </a:tr>
              <a:tr h="253066">
                <a:tc>
                  <a:txBody>
                    <a:bodyPr/>
                    <a:lstStyle/>
                    <a:p>
                      <a:pPr lvl="0">
                        <a:buNone/>
                      </a:pPr>
                      <a:r>
                        <a:rPr lang="nl-NL" sz="1200" u="none" strike="noStrike" noProof="0"/>
                        <a:t>Implementatie:</a:t>
                      </a:r>
                    </a:p>
                  </a:txBody>
                  <a:tcPr/>
                </a:tc>
                <a:tc>
                  <a:txBody>
                    <a:bodyPr/>
                    <a:lstStyle/>
                    <a:p>
                      <a:pPr marL="0" marR="0" lvl="0" indent="0" algn="l">
                        <a:lnSpc>
                          <a:spcPct val="100000"/>
                        </a:lnSpc>
                        <a:spcBef>
                          <a:spcPct val="20000"/>
                        </a:spcBef>
                        <a:spcAft>
                          <a:spcPct val="0"/>
                        </a:spcAft>
                        <a:buNone/>
                      </a:pPr>
                      <a:r>
                        <a:rPr lang="nl-NL" sz="1200" u="none" strike="noStrike" noProof="0">
                          <a:solidFill>
                            <a:schemeClr val="tx1"/>
                          </a:solidFill>
                        </a:rPr>
                        <a:t>Eind 2022, </a:t>
                      </a:r>
                      <a:r>
                        <a:rPr lang="nl-NL" sz="1200" u="none" strike="noStrike" noProof="0"/>
                        <a:t>eerdere toepassing toegestaan.  </a:t>
                      </a:r>
                      <a:endParaRPr lang="en-US" sz="1200" u="none" strike="noStrike" noProof="0">
                        <a:solidFill>
                          <a:srgbClr val="FF0000"/>
                        </a:solidFill>
                      </a:endParaRPr>
                    </a:p>
                  </a:txBody>
                  <a:tcPr/>
                </a:tc>
                <a:extLst>
                  <a:ext uri="{0D108BD9-81ED-4DB2-BD59-A6C34878D82A}">
                    <a16:rowId xmlns:a16="http://schemas.microsoft.com/office/drawing/2014/main" val="3688051013"/>
                  </a:ext>
                </a:extLst>
              </a:tr>
              <a:tr h="377859">
                <a:tc>
                  <a:txBody>
                    <a:bodyPr/>
                    <a:lstStyle/>
                    <a:p>
                      <a:pPr lvl="0">
                        <a:buNone/>
                      </a:pPr>
                      <a:r>
                        <a:rPr lang="nl-NL" sz="1200" noProof="0" dirty="0"/>
                        <a:t>Planning:</a:t>
                      </a:r>
                    </a:p>
                  </a:txBody>
                  <a:tcPr/>
                </a:tc>
                <a:tc>
                  <a:txBody>
                    <a:bodyPr/>
                    <a:lstStyle/>
                    <a:p>
                      <a:pPr marL="0" marR="0" lvl="0" indent="0" algn="l">
                        <a:lnSpc>
                          <a:spcPct val="100000"/>
                        </a:lnSpc>
                        <a:spcBef>
                          <a:spcPts val="0"/>
                        </a:spcBef>
                        <a:spcAft>
                          <a:spcPct val="0"/>
                        </a:spcAft>
                        <a:buNone/>
                      </a:pPr>
                      <a:r>
                        <a:rPr lang="en-US" sz="1200" strike="noStrike" noProof="0"/>
                        <a:t>Q1 2022</a:t>
                      </a:r>
                    </a:p>
                  </a:txBody>
                  <a:tcPr/>
                </a:tc>
                <a:extLst>
                  <a:ext uri="{0D108BD9-81ED-4DB2-BD59-A6C34878D82A}">
                    <a16:rowId xmlns:a16="http://schemas.microsoft.com/office/drawing/2014/main" val="1470062945"/>
                  </a:ext>
                </a:extLst>
              </a:tr>
              <a:tr h="291668">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r>
                        <a:rPr lang="nl-NL" sz="1200" u="none" strike="noStrike" noProof="0" dirty="0"/>
                        <a:t>Niet in lijn met internationale ontwikkelingen.</a:t>
                      </a:r>
                      <a:endParaRPr lang="nl-NL" dirty="0"/>
                    </a:p>
                  </a:txBody>
                  <a:tcPr/>
                </a:tc>
                <a:extLst>
                  <a:ext uri="{0D108BD9-81ED-4DB2-BD59-A6C34878D82A}">
                    <a16:rowId xmlns:a16="http://schemas.microsoft.com/office/drawing/2014/main" val="1111298374"/>
                  </a:ext>
                </a:extLst>
              </a:tr>
            </a:tbl>
          </a:graphicData>
        </a:graphic>
      </p:graphicFrame>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15</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2219251185"/>
              </p:ext>
            </p:extLst>
          </p:nvPr>
        </p:nvGraphicFramePr>
        <p:xfrm>
          <a:off x="7345179" y="102392"/>
          <a:ext cx="2046157" cy="16364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635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 12">
            <a:extLst>
              <a:ext uri="{FF2B5EF4-FFF2-40B4-BE49-F238E27FC236}">
                <a16:creationId xmlns:a16="http://schemas.microsoft.com/office/drawing/2014/main" id="{7F167A5A-E588-4B61-9EF9-B900D70B559F}"/>
              </a:ext>
            </a:extLst>
          </p:cNvPr>
          <p:cNvGraphicFramePr>
            <a:graphicFrameLocks noGrp="1"/>
          </p:cNvGraphicFramePr>
          <p:nvPr>
            <p:extLst>
              <p:ext uri="{D42A27DB-BD31-4B8C-83A1-F6EECF244321}">
                <p14:modId xmlns:p14="http://schemas.microsoft.com/office/powerpoint/2010/main" val="3339062287"/>
              </p:ext>
            </p:extLst>
          </p:nvPr>
        </p:nvGraphicFramePr>
        <p:xfrm>
          <a:off x="272956" y="917884"/>
          <a:ext cx="8017622" cy="3872309"/>
        </p:xfrm>
        <a:graphic>
          <a:graphicData uri="http://schemas.openxmlformats.org/drawingml/2006/table">
            <a:tbl>
              <a:tblPr firstRow="1" bandRow="1">
                <a:tableStyleId>{5FD0F851-EC5A-4D38-B0AD-8093EC10F338}</a:tableStyleId>
              </a:tblPr>
              <a:tblGrid>
                <a:gridCol w="1572266">
                  <a:extLst>
                    <a:ext uri="{9D8B030D-6E8A-4147-A177-3AD203B41FA5}">
                      <a16:colId xmlns:a16="http://schemas.microsoft.com/office/drawing/2014/main" val="1513426338"/>
                    </a:ext>
                  </a:extLst>
                </a:gridCol>
                <a:gridCol w="6445356">
                  <a:extLst>
                    <a:ext uri="{9D8B030D-6E8A-4147-A177-3AD203B41FA5}">
                      <a16:colId xmlns:a16="http://schemas.microsoft.com/office/drawing/2014/main" val="594080699"/>
                    </a:ext>
                  </a:extLst>
                </a:gridCol>
              </a:tblGrid>
              <a:tr h="462544">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dirty="0">
                          <a:solidFill>
                            <a:srgbClr val="FF0000"/>
                          </a:solidFill>
                          <a:hlinkClick r:id="rId3" action="ppaction://hlinksldjump"/>
                        </a:rPr>
                        <a:t>SCA21004</a:t>
                      </a:r>
                      <a:endParaRPr lang="nl-NL" dirty="0">
                        <a:solidFill>
                          <a:srgbClr val="FF0000"/>
                        </a:solidFill>
                      </a:endParaRPr>
                    </a:p>
                  </a:txBody>
                  <a:tcPr/>
                </a:tc>
                <a:extLst>
                  <a:ext uri="{0D108BD9-81ED-4DB2-BD59-A6C34878D82A}">
                    <a16:rowId xmlns:a16="http://schemas.microsoft.com/office/drawing/2014/main" val="1134644624"/>
                  </a:ext>
                </a:extLst>
              </a:tr>
              <a:tr h="277526">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OPAK / OPV / Werkgroep Fraude / ACB / SCA / SCE</a:t>
                      </a:r>
                      <a:endParaRPr lang="nl-NL" dirty="0"/>
                    </a:p>
                  </a:txBody>
                  <a:tcPr/>
                </a:tc>
                <a:extLst>
                  <a:ext uri="{0D108BD9-81ED-4DB2-BD59-A6C34878D82A}">
                    <a16:rowId xmlns:a16="http://schemas.microsoft.com/office/drawing/2014/main" val="2645348072"/>
                  </a:ext>
                </a:extLst>
              </a:tr>
              <a:tr h="1176529">
                <a:tc>
                  <a:txBody>
                    <a:bodyPr/>
                    <a:lstStyle/>
                    <a:p>
                      <a:pPr lvl="0">
                        <a:buNone/>
                      </a:pPr>
                      <a:r>
                        <a:rPr lang="nl-NL" sz="1200" u="none" strike="noStrike" noProof="0" dirty="0"/>
                        <a:t>Waarom:</a:t>
                      </a:r>
                    </a:p>
                    <a:p>
                      <a:pPr lvl="0">
                        <a:buNone/>
                      </a:pPr>
                      <a:endParaRPr lang="nl-NL" sz="1200" u="none" strike="noStrike" noProof="0" dirty="0"/>
                    </a:p>
                  </a:txBody>
                  <a:tcPr/>
                </a:tc>
                <a:tc>
                  <a:txBody>
                    <a:bodyPr/>
                    <a:lstStyle/>
                    <a:p>
                      <a:pPr lvl="0" algn="l">
                        <a:lnSpc>
                          <a:spcPct val="100000"/>
                        </a:lnSpc>
                        <a:spcBef>
                          <a:spcPts val="0"/>
                        </a:spcBef>
                        <a:spcAft>
                          <a:spcPts val="0"/>
                        </a:spcAft>
                        <a:buNone/>
                      </a:pPr>
                      <a:r>
                        <a:rPr lang="nl-NL" sz="1200" u="none" strike="noStrike" noProof="0" dirty="0"/>
                        <a:t>De handreiking over corruptie heeft tot een kwaliteitsverbetering geleid in het kader van het fraudeonderzoek. In de praktijk blijkt er echter nog onduidelijkheid te bestaan. N.a.v. discussies over situaties waarbij advocaten de cliënt ondersteunen en zich beroepen op hun verschoningsrecht, is besloten voor dit onderdeel een aparte handreiking te schrijven (zie SCA18006). </a:t>
                      </a:r>
                    </a:p>
                  </a:txBody>
                  <a:tcPr/>
                </a:tc>
                <a:extLst>
                  <a:ext uri="{0D108BD9-81ED-4DB2-BD59-A6C34878D82A}">
                    <a16:rowId xmlns:a16="http://schemas.microsoft.com/office/drawing/2014/main" val="2858629803"/>
                  </a:ext>
                </a:extLst>
              </a:tr>
              <a:tr h="610772">
                <a:tc>
                  <a:txBody>
                    <a:bodyPr/>
                    <a:lstStyle/>
                    <a:p>
                      <a:pPr lvl="0">
                        <a:buNone/>
                      </a:pPr>
                      <a:r>
                        <a:rPr lang="nl-NL" sz="1200" u="none" strike="noStrike" noProof="0" dirty="0"/>
                        <a:t>Impact:</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Verduidelijking over wat van de accountant wordt verwacht als deze een redelijk vermoeden van fraude/corruptie heeft en de cliënt aan het werk moet om te redresseren en om wet- en regelgeving na te leven</a:t>
                      </a:r>
                      <a:r>
                        <a:rPr lang="nl-NL" sz="1200" u="none" strike="noStrike" noProof="0" dirty="0">
                          <a:solidFill>
                            <a:srgbClr val="002060"/>
                          </a:solidFill>
                        </a:rPr>
                        <a:t>. </a:t>
                      </a:r>
                    </a:p>
                  </a:txBody>
                  <a:tcPr/>
                </a:tc>
                <a:extLst>
                  <a:ext uri="{0D108BD9-81ED-4DB2-BD59-A6C34878D82A}">
                    <a16:rowId xmlns:a16="http://schemas.microsoft.com/office/drawing/2014/main" val="1348002922"/>
                  </a:ext>
                </a:extLst>
              </a:tr>
              <a:tr h="462683">
                <a:tc>
                  <a:txBody>
                    <a:bodyPr/>
                    <a:lstStyle/>
                    <a:p>
                      <a:pPr lvl="0">
                        <a:buNone/>
                      </a:pPr>
                      <a:r>
                        <a:rPr lang="nl-NL" sz="1200" u="none" strike="noStrike" noProof="0" dirty="0"/>
                        <a:t>Status:</a:t>
                      </a:r>
                    </a:p>
                  </a:txBody>
                  <a:tcPr/>
                </a:tc>
                <a:tc>
                  <a:txBody>
                    <a:bodyPr/>
                    <a:lstStyle/>
                    <a:p>
                      <a:pPr lvl="0" algn="l">
                        <a:lnSpc>
                          <a:spcPct val="100000"/>
                        </a:lnSpc>
                        <a:spcBef>
                          <a:spcPts val="0"/>
                        </a:spcBef>
                        <a:spcAft>
                          <a:spcPts val="0"/>
                        </a:spcAft>
                        <a:buNone/>
                      </a:pPr>
                      <a:r>
                        <a:rPr lang="nl-NL" sz="1200" kern="1200" dirty="0">
                          <a:solidFill>
                            <a:schemeClr val="tx1"/>
                          </a:solidFill>
                          <a:effectLst/>
                          <a:latin typeface="+mn-lt"/>
                          <a:ea typeface="+mn-ea"/>
                          <a:cs typeface="+mn-cs"/>
                        </a:rPr>
                        <a:t>Werkgroep is gestart met herschrijven. Projectplan is in najaar 2021 goedgekeurd.</a:t>
                      </a:r>
                    </a:p>
                  </a:txBody>
                  <a:tcPr/>
                </a:tc>
                <a:extLst>
                  <a:ext uri="{0D108BD9-81ED-4DB2-BD59-A6C34878D82A}">
                    <a16:rowId xmlns:a16="http://schemas.microsoft.com/office/drawing/2014/main" val="2464340404"/>
                  </a:ext>
                </a:extLst>
              </a:tr>
              <a:tr h="395747">
                <a:tc>
                  <a:txBody>
                    <a:bodyPr/>
                    <a:lstStyle/>
                    <a:p>
                      <a:pPr marL="0" lvl="0" indent="0">
                        <a:buFont typeface="Arial"/>
                        <a:buNone/>
                      </a:pPr>
                      <a:r>
                        <a:rPr lang="nl-NL" sz="1200" u="none" strike="noStrike" noProof="0"/>
                        <a:t>Planning:</a:t>
                      </a:r>
                    </a:p>
                  </a:txBody>
                  <a:tcPr/>
                </a:tc>
                <a:tc>
                  <a:txBody>
                    <a:bodyPr/>
                    <a:lstStyle/>
                    <a:p>
                      <a:pPr lvl="0">
                        <a:buNone/>
                      </a:pPr>
                      <a:r>
                        <a:rPr lang="nl-NL" sz="1200" u="none" strike="noStrike" noProof="0" dirty="0"/>
                        <a:t>Q4 2022</a:t>
                      </a:r>
                      <a:endParaRPr lang="nl-NL" dirty="0"/>
                    </a:p>
                  </a:txBody>
                  <a:tcPr/>
                </a:tc>
                <a:extLst>
                  <a:ext uri="{0D108BD9-81ED-4DB2-BD59-A6C34878D82A}">
                    <a16:rowId xmlns:a16="http://schemas.microsoft.com/office/drawing/2014/main" val="1470062945"/>
                  </a:ext>
                </a:extLst>
              </a:tr>
              <a:tr h="436266">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r>
                        <a:rPr lang="nl-NL" sz="1200" u="none" strike="noStrike" noProof="0" dirty="0"/>
                        <a:t>Ruime begripsduiding (corruptie is een breed begrip): hoe hier een praktische toepasbare handreiking van te maken?</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272956" y="209863"/>
            <a:ext cx="7728486" cy="517161"/>
          </a:xfrm>
        </p:spPr>
        <p:txBody>
          <a:bodyPr/>
          <a:lstStyle/>
          <a:p>
            <a:r>
              <a:rPr lang="nl-NL"/>
              <a:t>Update Handreiking 1137 Corruptie </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16</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32320" y="-4381"/>
          <a:ext cx="2303145"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455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 12">
            <a:extLst>
              <a:ext uri="{FF2B5EF4-FFF2-40B4-BE49-F238E27FC236}">
                <a16:creationId xmlns:a16="http://schemas.microsoft.com/office/drawing/2014/main" id="{77601A58-BB52-49A4-8AB0-104725C9A463}"/>
              </a:ext>
            </a:extLst>
          </p:cNvPr>
          <p:cNvGraphicFramePr>
            <a:graphicFrameLocks noGrp="1"/>
          </p:cNvGraphicFramePr>
          <p:nvPr>
            <p:extLst>
              <p:ext uri="{D42A27DB-BD31-4B8C-83A1-F6EECF244321}">
                <p14:modId xmlns:p14="http://schemas.microsoft.com/office/powerpoint/2010/main" val="3965370594"/>
              </p:ext>
            </p:extLst>
          </p:nvPr>
        </p:nvGraphicFramePr>
        <p:xfrm>
          <a:off x="382137" y="962728"/>
          <a:ext cx="7862568" cy="3552718"/>
        </p:xfrm>
        <a:graphic>
          <a:graphicData uri="http://schemas.openxmlformats.org/drawingml/2006/table">
            <a:tbl>
              <a:tblPr firstRow="1" bandRow="1">
                <a:tableStyleId>{5FD0F851-EC5A-4D38-B0AD-8093EC10F338}</a:tableStyleId>
              </a:tblPr>
              <a:tblGrid>
                <a:gridCol w="1504954">
                  <a:extLst>
                    <a:ext uri="{9D8B030D-6E8A-4147-A177-3AD203B41FA5}">
                      <a16:colId xmlns:a16="http://schemas.microsoft.com/office/drawing/2014/main" val="1513426338"/>
                    </a:ext>
                  </a:extLst>
                </a:gridCol>
                <a:gridCol w="6357614">
                  <a:extLst>
                    <a:ext uri="{9D8B030D-6E8A-4147-A177-3AD203B41FA5}">
                      <a16:colId xmlns:a16="http://schemas.microsoft.com/office/drawing/2014/main" val="594080699"/>
                    </a:ext>
                  </a:extLst>
                </a:gridCol>
              </a:tblGrid>
              <a:tr h="265793">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solidFill>
                            <a:srgbClr val="00B050"/>
                          </a:solidFill>
                          <a:hlinkClick r:id="rId3" action="ppaction://hlinksldjump"/>
                        </a:rPr>
                        <a:t>SCE20001</a:t>
                      </a:r>
                      <a:endParaRPr lang="en-US" sz="1200" u="none" strike="noStrike" noProof="0">
                        <a:solidFill>
                          <a:srgbClr val="00B050"/>
                        </a:solidFill>
                      </a:endParaRPr>
                    </a:p>
                  </a:txBody>
                  <a:tcPr/>
                </a:tc>
                <a:extLst>
                  <a:ext uri="{0D108BD9-81ED-4DB2-BD59-A6C34878D82A}">
                    <a16:rowId xmlns:a16="http://schemas.microsoft.com/office/drawing/2014/main" val="1134644624"/>
                  </a:ext>
                </a:extLst>
              </a:tr>
              <a:tr h="265793">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Door SCE / ACB</a:t>
                      </a:r>
                    </a:p>
                  </a:txBody>
                  <a:tcPr/>
                </a:tc>
                <a:extLst>
                  <a:ext uri="{0D108BD9-81ED-4DB2-BD59-A6C34878D82A}">
                    <a16:rowId xmlns:a16="http://schemas.microsoft.com/office/drawing/2014/main" val="2645348072"/>
                  </a:ext>
                </a:extLst>
              </a:tr>
              <a:tr h="620183">
                <a:tc>
                  <a:txBody>
                    <a:bodyPr/>
                    <a:lstStyle/>
                    <a:p>
                      <a:pPr lvl="0">
                        <a:buNone/>
                      </a:pPr>
                      <a:r>
                        <a:rPr lang="nl-NL" sz="1200" u="none" strike="noStrike" noProof="0" dirty="0"/>
                        <a:t>Waarom:</a:t>
                      </a:r>
                    </a:p>
                  </a:txBody>
                  <a:tcPr/>
                </a:tc>
                <a:tc>
                  <a:txBody>
                    <a:bodyPr/>
                    <a:lstStyle/>
                    <a:p>
                      <a:pPr marL="0" marR="0" lvl="0" indent="0" algn="l">
                        <a:lnSpc>
                          <a:spcPct val="100000"/>
                        </a:lnSpc>
                        <a:spcBef>
                          <a:spcPct val="20000"/>
                        </a:spcBef>
                        <a:spcAft>
                          <a:spcPct val="0"/>
                        </a:spcAft>
                        <a:buNone/>
                      </a:pPr>
                      <a:r>
                        <a:rPr lang="nl-NL" sz="1200" u="none" strike="noStrike" noProof="0" dirty="0"/>
                        <a:t>De aanpassingen van de VGBA n.a.v. de vernieuwde </a:t>
                      </a:r>
                      <a:r>
                        <a:rPr lang="nl-NL" sz="1200" u="none" strike="noStrike" noProof="0" dirty="0" err="1"/>
                        <a:t>CoE</a:t>
                      </a:r>
                      <a:r>
                        <a:rPr lang="nl-NL" sz="1200" u="none" strike="noStrike" noProof="0" dirty="0"/>
                        <a:t> en de evaluatie van de VGBA geven aanleiding om de handreiking aan te passen. Daarnaast</a:t>
                      </a:r>
                      <a:r>
                        <a:rPr lang="nl-NL" sz="1200" u="none" strike="noStrike" baseline="0" noProof="0" dirty="0"/>
                        <a:t> het streven om de regelgeving meer toegankelijk te maken. </a:t>
                      </a:r>
                      <a:endParaRPr lang="nl-NL" sz="1200" u="none" strike="noStrike" noProof="0" dirty="0"/>
                    </a:p>
                  </a:txBody>
                  <a:tcPr/>
                </a:tc>
                <a:extLst>
                  <a:ext uri="{0D108BD9-81ED-4DB2-BD59-A6C34878D82A}">
                    <a16:rowId xmlns:a16="http://schemas.microsoft.com/office/drawing/2014/main" val="2858629803"/>
                  </a:ext>
                </a:extLst>
              </a:tr>
              <a:tr h="620183">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baseline="0" noProof="0" dirty="0">
                          <a:solidFill>
                            <a:schemeClr val="tx1"/>
                          </a:solidFill>
                        </a:rPr>
                        <a:t>De impact is beperkt, de handreiking wordt geactualiseerd en toegankelijker gemaakt.</a:t>
                      </a:r>
                      <a:endParaRPr lang="nl-NL" sz="1200" u="none" strike="noStrike" noProof="0" dirty="0">
                        <a:solidFill>
                          <a:schemeClr val="tx1"/>
                        </a:solidFill>
                      </a:endParaRPr>
                    </a:p>
                    <a:p>
                      <a:pPr marL="0" marR="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3290948715"/>
                  </a:ext>
                </a:extLst>
              </a:tr>
              <a:tr h="441188">
                <a:tc>
                  <a:txBody>
                    <a:bodyPr/>
                    <a:lstStyle/>
                    <a:p>
                      <a:pPr lvl="0">
                        <a:buNone/>
                      </a:pPr>
                      <a:r>
                        <a:rPr lang="nl-NL" sz="1200" u="none" strike="noStrike" noProof="0"/>
                        <a:t>Status:</a:t>
                      </a:r>
                    </a:p>
                    <a:p>
                      <a:pPr lvl="0">
                        <a:buNone/>
                      </a:pPr>
                      <a:endParaRPr lang="nl-NL" sz="1200" u="none" strike="noStrike" noProof="0"/>
                    </a:p>
                    <a:p>
                      <a:pPr lvl="0">
                        <a:buNone/>
                      </a:pPr>
                      <a:endParaRPr lang="nl-NL" sz="1200" u="none" strike="noStrike" noProof="0">
                        <a:solidFill>
                          <a:srgbClr val="00B050"/>
                        </a:solidFill>
                      </a:endParaRPr>
                    </a:p>
                  </a:txBody>
                  <a:tcPr/>
                </a:tc>
                <a:tc>
                  <a:txBody>
                    <a:bodyPr/>
                    <a:lstStyle/>
                    <a:p>
                      <a:pPr marL="0" marR="0" lvl="0" indent="0" algn="l">
                        <a:lnSpc>
                          <a:spcPct val="100000"/>
                        </a:lnSpc>
                        <a:spcBef>
                          <a:spcPct val="20000"/>
                        </a:spcBef>
                        <a:spcAft>
                          <a:spcPct val="0"/>
                        </a:spcAft>
                        <a:buNone/>
                      </a:pPr>
                      <a:r>
                        <a:rPr lang="nl-NL" sz="1200" u="none" strike="noStrike" noProof="0" dirty="0"/>
                        <a:t>Project</a:t>
                      </a:r>
                      <a:r>
                        <a:rPr lang="nl-NL" sz="1200" u="none" strike="noStrike" baseline="0" noProof="0" dirty="0"/>
                        <a:t> is opgestart met analyse en tegelijkertijd onderzoek naar verbeteren toegankelijkheid van de regelgeving. </a:t>
                      </a:r>
                      <a:r>
                        <a:rPr lang="nl-NL" sz="1200" u="none" strike="noStrike" baseline="0" noProof="0" dirty="0">
                          <a:solidFill>
                            <a:schemeClr val="tx1"/>
                          </a:solidFill>
                        </a:rPr>
                        <a:t>Naar verwachting concept gereed eind Q2 2022</a:t>
                      </a:r>
                    </a:p>
                    <a:p>
                      <a:pPr marL="0" marR="0" lvl="0" indent="0" algn="l">
                        <a:lnSpc>
                          <a:spcPct val="100000"/>
                        </a:lnSpc>
                        <a:spcBef>
                          <a:spcPct val="20000"/>
                        </a:spcBef>
                        <a:spcAft>
                          <a:spcPct val="0"/>
                        </a:spcAft>
                        <a:buNone/>
                      </a:pPr>
                      <a:endParaRPr lang="nl-NL" sz="1200" u="none" strike="noStrike" baseline="0" noProof="0" dirty="0">
                        <a:solidFill>
                          <a:schemeClr val="tx1"/>
                        </a:solidFill>
                      </a:endParaRPr>
                    </a:p>
                  </a:txBody>
                  <a:tcPr/>
                </a:tc>
                <a:extLst>
                  <a:ext uri="{0D108BD9-81ED-4DB2-BD59-A6C34878D82A}">
                    <a16:rowId xmlns:a16="http://schemas.microsoft.com/office/drawing/2014/main" val="1583188282"/>
                  </a:ext>
                </a:extLst>
              </a:tr>
              <a:tr h="620183">
                <a:tc>
                  <a:txBody>
                    <a:bodyPr/>
                    <a:lstStyle/>
                    <a:p>
                      <a:pPr lvl="0">
                        <a:buNone/>
                      </a:pPr>
                      <a:r>
                        <a:rPr lang="nl-NL" sz="1200" u="none" strike="noStrike" noProof="0" dirty="0"/>
                        <a:t>Planning:</a:t>
                      </a:r>
                    </a:p>
                    <a:p>
                      <a:pPr marL="285750" lvl="0" indent="-285750">
                        <a:buFont typeface="Arial"/>
                        <a:buChar char="•"/>
                      </a:pPr>
                      <a:r>
                        <a:rPr lang="nl-NL" sz="1200" u="none" strike="noStrike" noProof="0" dirty="0"/>
                        <a:t>ACB</a:t>
                      </a:r>
                    </a:p>
                    <a:p>
                      <a:pPr marL="285750" lvl="0" indent="-285750">
                        <a:buFont typeface="Arial"/>
                        <a:buChar char="•"/>
                      </a:pPr>
                      <a:r>
                        <a:rPr lang="nl-NL" sz="1200" u="none" strike="noStrike" noProof="0" dirty="0"/>
                        <a:t>SCE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PM 2022</a:t>
                      </a:r>
                    </a:p>
                    <a:p>
                      <a:pPr marL="0" lvl="0" indent="0" algn="l">
                        <a:lnSpc>
                          <a:spcPct val="100000"/>
                        </a:lnSpc>
                        <a:spcBef>
                          <a:spcPct val="20000"/>
                        </a:spcBef>
                        <a:spcAft>
                          <a:spcPct val="0"/>
                        </a:spcAft>
                        <a:buNone/>
                      </a:pPr>
                      <a:r>
                        <a:rPr lang="nl-NL" sz="1200" u="none" strike="noStrike" noProof="0" dirty="0">
                          <a:solidFill>
                            <a:schemeClr val="tx1"/>
                          </a:solidFill>
                        </a:rPr>
                        <a:t>Q4 2022 </a:t>
                      </a:r>
                    </a:p>
                    <a:p>
                      <a:pPr marL="0" lvl="0" indent="0" algn="l">
                        <a:lnSpc>
                          <a:spcPct val="100000"/>
                        </a:lnSpc>
                        <a:spcBef>
                          <a:spcPct val="20000"/>
                        </a:spcBef>
                        <a:spcAft>
                          <a:spcPct val="0"/>
                        </a:spcAft>
                        <a:buNone/>
                      </a:pPr>
                      <a:r>
                        <a:rPr lang="nl-NL" sz="1200" u="none" strike="noStrike" noProof="0" dirty="0">
                          <a:solidFill>
                            <a:schemeClr val="tx1"/>
                          </a:solidFill>
                        </a:rPr>
                        <a:t>Q3 2022  consultatie najaar 2022</a:t>
                      </a:r>
                    </a:p>
                  </a:txBody>
                  <a:tcPr/>
                </a:tc>
                <a:extLst>
                  <a:ext uri="{0D108BD9-81ED-4DB2-BD59-A6C34878D82A}">
                    <a16:rowId xmlns:a16="http://schemas.microsoft.com/office/drawing/2014/main" val="1470062945"/>
                  </a:ext>
                </a:extLst>
              </a:tr>
              <a:tr h="353927">
                <a:tc>
                  <a:txBody>
                    <a:bodyPr/>
                    <a:lstStyle/>
                    <a:p>
                      <a:pPr marL="0" lvl="0" indent="0">
                        <a:spcBef>
                          <a:spcPts val="0"/>
                        </a:spcBef>
                        <a:spcAft>
                          <a:spcPts val="0"/>
                        </a:spcAft>
                        <a:buNone/>
                      </a:pPr>
                      <a:r>
                        <a:rPr lang="nl-NL" sz="1200" u="none" strike="noStrike" noProof="0"/>
                        <a:t>Risico's:</a:t>
                      </a:r>
                    </a:p>
                  </a:txBody>
                  <a:tcPr/>
                </a:tc>
                <a:tc>
                  <a:txBody>
                    <a:bodyPr/>
                    <a:lstStyle/>
                    <a:p>
                      <a:pPr marL="0" lvl="0" indent="0" algn="l">
                        <a:lnSpc>
                          <a:spcPct val="100000"/>
                        </a:lnSpc>
                        <a:spcBef>
                          <a:spcPts val="0"/>
                        </a:spcBef>
                        <a:spcAft>
                          <a:spcPts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303449" y="102393"/>
            <a:ext cx="7738110" cy="957518"/>
          </a:xfrm>
        </p:spPr>
        <p:txBody>
          <a:bodyPr/>
          <a:lstStyle/>
          <a:p>
            <a:r>
              <a:rPr lang="nl-NL"/>
              <a:t>Update Handreiking 1130 - VGBA</a:t>
            </a:r>
            <a:endParaRPr lang="nl-NL">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17</a:t>
            </a:fld>
            <a:endParaRPr lang="nl-NL"/>
          </a:p>
        </p:txBody>
      </p:sp>
      <p:graphicFrame>
        <p:nvGraphicFramePr>
          <p:cNvPr id="12" name="Grafiek 11">
            <a:extLst>
              <a:ext uri="{FF2B5EF4-FFF2-40B4-BE49-F238E27FC236}">
                <a16:creationId xmlns:a16="http://schemas.microsoft.com/office/drawing/2014/main" id="{F49236C6-C777-4E10-B112-C64D63E5EF9C}"/>
              </a:ext>
            </a:extLst>
          </p:cNvPr>
          <p:cNvGraphicFramePr/>
          <p:nvPr/>
        </p:nvGraphicFramePr>
        <p:xfrm>
          <a:off x="7120890" y="-4381"/>
          <a:ext cx="2268855"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59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961" y="191539"/>
            <a:ext cx="6898943" cy="828209"/>
          </a:xfrm>
        </p:spPr>
        <p:txBody>
          <a:bodyPr/>
          <a:lstStyle/>
          <a:p>
            <a:r>
              <a:rPr lang="nl-NL" dirty="0"/>
              <a:t>Update Handreiking 1131 - ViO</a:t>
            </a:r>
            <a:endParaRPr lang="nl-NL" dirty="0">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18</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1027339416"/>
              </p:ext>
            </p:extLst>
          </p:nvPr>
        </p:nvGraphicFramePr>
        <p:xfrm>
          <a:off x="388961" y="1003434"/>
          <a:ext cx="7865956" cy="3602954"/>
        </p:xfrm>
        <a:graphic>
          <a:graphicData uri="http://schemas.openxmlformats.org/drawingml/2006/table">
            <a:tbl>
              <a:tblPr firstRow="1" bandRow="1">
                <a:tableStyleId>{5FD0F851-EC5A-4D38-B0AD-8093EC10F338}</a:tableStyleId>
              </a:tblPr>
              <a:tblGrid>
                <a:gridCol w="1553150">
                  <a:extLst>
                    <a:ext uri="{9D8B030D-6E8A-4147-A177-3AD203B41FA5}">
                      <a16:colId xmlns:a16="http://schemas.microsoft.com/office/drawing/2014/main" val="1513426338"/>
                    </a:ext>
                  </a:extLst>
                </a:gridCol>
                <a:gridCol w="6312806">
                  <a:extLst>
                    <a:ext uri="{9D8B030D-6E8A-4147-A177-3AD203B41FA5}">
                      <a16:colId xmlns:a16="http://schemas.microsoft.com/office/drawing/2014/main" val="594080699"/>
                    </a:ext>
                  </a:extLst>
                </a:gridCol>
              </a:tblGrid>
              <a:tr h="301647">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solidFill>
                            <a:srgbClr val="00B050"/>
                          </a:solidFill>
                          <a:hlinkClick r:id="rId3" action="ppaction://hlinksldjump"/>
                        </a:rPr>
                        <a:t>SCE20002</a:t>
                      </a:r>
                      <a:endParaRPr lang="nl-NL" sz="1200" u="none" strike="noStrike" noProof="0">
                        <a:solidFill>
                          <a:srgbClr val="00B050"/>
                        </a:solidFill>
                      </a:endParaRPr>
                    </a:p>
                  </a:txBody>
                  <a:tcPr/>
                </a:tc>
                <a:extLst>
                  <a:ext uri="{0D108BD9-81ED-4DB2-BD59-A6C34878D82A}">
                    <a16:rowId xmlns:a16="http://schemas.microsoft.com/office/drawing/2014/main" val="1134644624"/>
                  </a:ext>
                </a:extLst>
              </a:tr>
              <a:tr h="301647">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Door SCE / ACB</a:t>
                      </a:r>
                    </a:p>
                  </a:txBody>
                  <a:tcPr/>
                </a:tc>
                <a:extLst>
                  <a:ext uri="{0D108BD9-81ED-4DB2-BD59-A6C34878D82A}">
                    <a16:rowId xmlns:a16="http://schemas.microsoft.com/office/drawing/2014/main" val="2645348072"/>
                  </a:ext>
                </a:extLst>
              </a:tr>
              <a:tr h="703845">
                <a:tc>
                  <a:txBody>
                    <a:bodyPr/>
                    <a:lstStyle/>
                    <a:p>
                      <a:pPr lvl="0">
                        <a:buNone/>
                      </a:pPr>
                      <a:r>
                        <a:rPr lang="nl-NL" sz="1200" u="none" strike="noStrike" noProof="0" dirty="0"/>
                        <a:t>Waarom:</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dirty="0"/>
                        <a:t>De aanpassingen van de </a:t>
                      </a:r>
                      <a:r>
                        <a:rPr lang="nl-NL" sz="1200" u="none" strike="noStrike" noProof="0" dirty="0" err="1"/>
                        <a:t>ViO</a:t>
                      </a:r>
                      <a:r>
                        <a:rPr lang="nl-NL" sz="1200" u="none" strike="noStrike" noProof="0" dirty="0"/>
                        <a:t> n.a.v. de vernieuwde </a:t>
                      </a:r>
                      <a:r>
                        <a:rPr lang="nl-NL" sz="1200" u="none" strike="noStrike" noProof="0" dirty="0" err="1"/>
                        <a:t>CoE</a:t>
                      </a:r>
                      <a:r>
                        <a:rPr lang="nl-NL" sz="1200" u="none" strike="noStrike" noProof="0" dirty="0"/>
                        <a:t> en de evaluatie van de </a:t>
                      </a:r>
                      <a:r>
                        <a:rPr lang="nl-NL" sz="1200" u="none" strike="noStrike" noProof="0" dirty="0" err="1"/>
                        <a:t>ViO</a:t>
                      </a:r>
                      <a:r>
                        <a:rPr lang="nl-NL" sz="1200" u="none" strike="noStrike" noProof="0" dirty="0"/>
                        <a:t> geven aanleiding om de handreiking aan te passen. Daarnaast</a:t>
                      </a:r>
                      <a:r>
                        <a:rPr lang="nl-NL" sz="1200" u="none" strike="noStrike" baseline="0" noProof="0" dirty="0"/>
                        <a:t> het streven om de regelgeving meer toegankelijk te maken. </a:t>
                      </a:r>
                    </a:p>
                    <a:p>
                      <a:pPr marL="0" marR="0" lvl="0" indent="0" algn="l" defTabSz="914400" rtl="0" eaLnBrk="1" fontAlgn="auto" latinLnBrk="0" hangingPunct="1">
                        <a:lnSpc>
                          <a:spcPct val="100000"/>
                        </a:lnSpc>
                        <a:spcBef>
                          <a:spcPct val="20000"/>
                        </a:spcBef>
                        <a:spcAft>
                          <a:spcPct val="0"/>
                        </a:spcAft>
                        <a:buClrTx/>
                        <a:buSzTx/>
                        <a:buFontTx/>
                        <a:buNone/>
                        <a:tabLst/>
                        <a:defRPr/>
                      </a:pPr>
                      <a:endParaRPr lang="nl-NL" sz="1200" u="none" strike="noStrike" baseline="0" noProof="0" dirty="0"/>
                    </a:p>
                  </a:txBody>
                  <a:tcPr/>
                </a:tc>
                <a:extLst>
                  <a:ext uri="{0D108BD9-81ED-4DB2-BD59-A6C34878D82A}">
                    <a16:rowId xmlns:a16="http://schemas.microsoft.com/office/drawing/2014/main" val="2858629803"/>
                  </a:ext>
                </a:extLst>
              </a:tr>
              <a:tr h="526966">
                <a:tc>
                  <a:txBody>
                    <a:bodyPr/>
                    <a:lstStyle/>
                    <a:p>
                      <a:pPr lvl="0">
                        <a:buNone/>
                      </a:pPr>
                      <a:r>
                        <a:rPr lang="nl-NL" sz="1200" u="none" strike="noStrike" noProof="0" dirty="0"/>
                        <a:t>Impact: </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baseline="0" noProof="0" dirty="0">
                          <a:solidFill>
                            <a:schemeClr val="tx1"/>
                          </a:solidFill>
                        </a:rPr>
                        <a:t>De impact is beperkt, de handreiking wordt geactualiseerd en toegankelijker gemaakt.</a:t>
                      </a:r>
                      <a:endParaRPr lang="nl-NL" sz="1200" u="none" strike="noStrike" noProof="0" dirty="0">
                        <a:solidFill>
                          <a:schemeClr val="tx1"/>
                        </a:solidFill>
                      </a:endParaRPr>
                    </a:p>
                    <a:p>
                      <a:pPr marL="0" marR="0" lvl="0" indent="0" algn="l" defTabSz="914400" rtl="0" eaLnBrk="1" fontAlgn="auto" latinLnBrk="0" hangingPunct="1">
                        <a:lnSpc>
                          <a:spcPct val="100000"/>
                        </a:lnSpc>
                        <a:spcBef>
                          <a:spcPct val="20000"/>
                        </a:spcBef>
                        <a:spcAft>
                          <a:spcPct val="0"/>
                        </a:spcAft>
                        <a:buClrTx/>
                        <a:buSzTx/>
                        <a:buFontTx/>
                        <a:buNone/>
                        <a:tabLst/>
                        <a:defRPr/>
                      </a:pPr>
                      <a:endParaRPr lang="nl-NL" sz="1200" u="none" strike="noStrike" noProof="0" dirty="0"/>
                    </a:p>
                  </a:txBody>
                  <a:tcPr/>
                </a:tc>
                <a:extLst>
                  <a:ext uri="{0D108BD9-81ED-4DB2-BD59-A6C34878D82A}">
                    <a16:rowId xmlns:a16="http://schemas.microsoft.com/office/drawing/2014/main" val="1707161176"/>
                  </a:ext>
                </a:extLst>
              </a:tr>
              <a:tr h="490628">
                <a:tc>
                  <a:txBody>
                    <a:bodyPr/>
                    <a:lstStyle/>
                    <a:p>
                      <a:pPr lvl="0">
                        <a:buNone/>
                      </a:pPr>
                      <a:r>
                        <a:rPr lang="nl-NL" sz="1200" u="none" strike="noStrike" noProof="0" dirty="0"/>
                        <a:t>Status:</a:t>
                      </a:r>
                    </a:p>
                    <a:p>
                      <a:pPr lvl="0">
                        <a:buNone/>
                      </a:pPr>
                      <a:endParaRPr lang="nl-NL" sz="1200" u="none" strike="noStrike" noProof="0" dirty="0">
                        <a:solidFill>
                          <a:srgbClr val="00B050"/>
                        </a:solidFill>
                      </a:endParaRPr>
                    </a:p>
                  </a:txBody>
                  <a:tcPr/>
                </a:tc>
                <a:tc>
                  <a:txBody>
                    <a:bodyPr/>
                    <a:lstStyle/>
                    <a:p>
                      <a:pPr marL="0" marR="0" lvl="0" indent="0" algn="l">
                        <a:lnSpc>
                          <a:spcPct val="100000"/>
                        </a:lnSpc>
                        <a:spcBef>
                          <a:spcPct val="20000"/>
                        </a:spcBef>
                        <a:spcAft>
                          <a:spcPct val="0"/>
                        </a:spcAft>
                        <a:buNone/>
                      </a:pPr>
                      <a:r>
                        <a:rPr lang="nl-NL" sz="1200" u="none" strike="noStrike" noProof="0" dirty="0"/>
                        <a:t>Project</a:t>
                      </a:r>
                      <a:r>
                        <a:rPr lang="nl-NL" sz="1200" u="none" strike="noStrike" baseline="0" noProof="0" dirty="0"/>
                        <a:t> is opgestart met analyse en tegelijkertijd onderzoek naar verbeteren toegankelijkheid van regelgeving. </a:t>
                      </a:r>
                      <a:r>
                        <a:rPr lang="nl-NL" sz="1200" u="none" strike="noStrike" baseline="0" noProof="0" dirty="0">
                          <a:solidFill>
                            <a:schemeClr val="tx1"/>
                          </a:solidFill>
                        </a:rPr>
                        <a:t>Naar verwachting concept gereed eind Q3 2022</a:t>
                      </a:r>
                      <a:endParaRPr lang="nl-NL" sz="1200" u="none" strike="noStrike" baseline="0" noProof="0" dirty="0">
                        <a:solidFill>
                          <a:schemeClr val="tx1"/>
                        </a:solidFill>
                        <a:latin typeface="Arial"/>
                        <a:cs typeface="Arial"/>
                      </a:endParaRPr>
                    </a:p>
                  </a:txBody>
                  <a:tcPr/>
                </a:tc>
                <a:extLst>
                  <a:ext uri="{0D108BD9-81ED-4DB2-BD59-A6C34878D82A}">
                    <a16:rowId xmlns:a16="http://schemas.microsoft.com/office/drawing/2014/main" val="1556928913"/>
                  </a:ext>
                </a:extLst>
              </a:tr>
              <a:tr h="765379">
                <a:tc>
                  <a:txBody>
                    <a:bodyPr/>
                    <a:lstStyle/>
                    <a:p>
                      <a:pPr lvl="0">
                        <a:buNone/>
                      </a:pPr>
                      <a:r>
                        <a:rPr lang="nl-NL" sz="1200" u="none" strike="noStrike" noProof="0" dirty="0"/>
                        <a:t>Planning:</a:t>
                      </a:r>
                    </a:p>
                    <a:p>
                      <a:pPr marL="285750" lvl="0" indent="-285750">
                        <a:buFont typeface="Arial"/>
                        <a:buChar char="•"/>
                      </a:pPr>
                      <a:r>
                        <a:rPr lang="nl-NL" sz="1200" u="none" strike="noStrike" noProof="0" dirty="0"/>
                        <a:t>ACB</a:t>
                      </a:r>
                    </a:p>
                    <a:p>
                      <a:pPr marL="285750" lvl="0" indent="-285750">
                        <a:buFont typeface="Arial"/>
                        <a:buChar char="•"/>
                      </a:pPr>
                      <a:r>
                        <a:rPr lang="nl-NL" sz="1200" u="none" strike="noStrike" noProof="0" dirty="0"/>
                        <a:t>SCE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PM 2022</a:t>
                      </a:r>
                    </a:p>
                    <a:p>
                      <a:pPr marL="0" lvl="0" indent="0" algn="l">
                        <a:lnSpc>
                          <a:spcPct val="100000"/>
                        </a:lnSpc>
                        <a:spcBef>
                          <a:spcPct val="20000"/>
                        </a:spcBef>
                        <a:spcAft>
                          <a:spcPct val="0"/>
                        </a:spcAft>
                        <a:buNone/>
                      </a:pPr>
                      <a:r>
                        <a:rPr lang="nl-NL" sz="1200" u="none" strike="noStrike" noProof="0" dirty="0">
                          <a:solidFill>
                            <a:schemeClr val="tx1"/>
                          </a:solidFill>
                        </a:rPr>
                        <a:t>Q4 2022 </a:t>
                      </a:r>
                      <a:endParaRPr lang="nl-NL" dirty="0"/>
                    </a:p>
                    <a:p>
                      <a:pPr marL="0" lvl="0" indent="0" algn="l">
                        <a:lnSpc>
                          <a:spcPct val="100000"/>
                        </a:lnSpc>
                        <a:spcBef>
                          <a:spcPct val="20000"/>
                        </a:spcBef>
                        <a:spcAft>
                          <a:spcPct val="0"/>
                        </a:spcAft>
                        <a:buNone/>
                      </a:pPr>
                      <a:r>
                        <a:rPr lang="nl-NL" sz="1200" u="none" strike="noStrike" noProof="0" dirty="0">
                          <a:solidFill>
                            <a:schemeClr val="tx1"/>
                          </a:solidFill>
                        </a:rPr>
                        <a:t>Q3 2022  consultatie najaar 2022</a:t>
                      </a:r>
                      <a:endParaRPr lang="nl-NL" dirty="0">
                        <a:solidFill>
                          <a:schemeClr val="tx1"/>
                        </a:solidFill>
                      </a:endParaRPr>
                    </a:p>
                  </a:txBody>
                  <a:tcPr/>
                </a:tc>
                <a:extLst>
                  <a:ext uri="{0D108BD9-81ED-4DB2-BD59-A6C34878D82A}">
                    <a16:rowId xmlns:a16="http://schemas.microsoft.com/office/drawing/2014/main" val="1470062945"/>
                  </a:ext>
                </a:extLst>
              </a:tr>
              <a:tr h="357151">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363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245" y="191539"/>
            <a:ext cx="8209607" cy="828209"/>
          </a:xfrm>
        </p:spPr>
        <p:txBody>
          <a:bodyPr/>
          <a:lstStyle/>
          <a:p>
            <a:r>
              <a:rPr lang="nl-NL" dirty="0"/>
              <a:t>Uitbreiden Toelichting - VGBA</a:t>
            </a:r>
            <a:endParaRPr lang="nl-NL" dirty="0" err="1">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19</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1993934707"/>
              </p:ext>
            </p:extLst>
          </p:nvPr>
        </p:nvGraphicFramePr>
        <p:xfrm>
          <a:off x="307075" y="976652"/>
          <a:ext cx="7947842" cy="3784290"/>
        </p:xfrm>
        <a:graphic>
          <a:graphicData uri="http://schemas.openxmlformats.org/drawingml/2006/table">
            <a:tbl>
              <a:tblPr firstRow="1" bandRow="1">
                <a:tableStyleId>{5FD0F851-EC5A-4D38-B0AD-8093EC10F338}</a:tableStyleId>
              </a:tblPr>
              <a:tblGrid>
                <a:gridCol w="1569319">
                  <a:extLst>
                    <a:ext uri="{9D8B030D-6E8A-4147-A177-3AD203B41FA5}">
                      <a16:colId xmlns:a16="http://schemas.microsoft.com/office/drawing/2014/main" val="1513426338"/>
                    </a:ext>
                  </a:extLst>
                </a:gridCol>
                <a:gridCol w="6378523">
                  <a:extLst>
                    <a:ext uri="{9D8B030D-6E8A-4147-A177-3AD203B41FA5}">
                      <a16:colId xmlns:a16="http://schemas.microsoft.com/office/drawing/2014/main" val="594080699"/>
                    </a:ext>
                  </a:extLst>
                </a:gridCol>
              </a:tblGrid>
              <a:tr h="273521">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dirty="0">
                          <a:solidFill>
                            <a:srgbClr val="00B050"/>
                          </a:solidFill>
                          <a:hlinkClick r:id="rId3" action="ppaction://hlinksldjump"/>
                        </a:rPr>
                        <a:t>SCE20003</a:t>
                      </a:r>
                      <a:endParaRPr lang="nl-NL" sz="1200" u="none" strike="noStrike" noProof="0" dirty="0">
                        <a:solidFill>
                          <a:srgbClr val="00B050"/>
                        </a:solidFill>
                      </a:endParaRPr>
                    </a:p>
                  </a:txBody>
                  <a:tcPr/>
                </a:tc>
                <a:extLst>
                  <a:ext uri="{0D108BD9-81ED-4DB2-BD59-A6C34878D82A}">
                    <a16:rowId xmlns:a16="http://schemas.microsoft.com/office/drawing/2014/main" val="1134644624"/>
                  </a:ext>
                </a:extLst>
              </a:tr>
              <a:tr h="273521">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Door SCE / ACB</a:t>
                      </a:r>
                    </a:p>
                  </a:txBody>
                  <a:tcPr/>
                </a:tc>
                <a:extLst>
                  <a:ext uri="{0D108BD9-81ED-4DB2-BD59-A6C34878D82A}">
                    <a16:rowId xmlns:a16="http://schemas.microsoft.com/office/drawing/2014/main" val="2645348072"/>
                  </a:ext>
                </a:extLst>
              </a:tr>
              <a:tr h="638217">
                <a:tc>
                  <a:txBody>
                    <a:bodyPr/>
                    <a:lstStyle/>
                    <a:p>
                      <a:pPr lvl="0">
                        <a:buNone/>
                      </a:pPr>
                      <a:r>
                        <a:rPr lang="nl-NL" sz="1200" u="none" strike="noStrike" noProof="0" dirty="0"/>
                        <a:t>Waarom:</a:t>
                      </a: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dirty="0"/>
                        <a:t>De aanpassingen van de VGBA n.a.v. de vernieuwde </a:t>
                      </a:r>
                      <a:r>
                        <a:rPr lang="nl-NL" sz="1200" u="none" strike="noStrike" noProof="0" dirty="0" err="1"/>
                        <a:t>CoE</a:t>
                      </a:r>
                      <a:r>
                        <a:rPr lang="nl-NL" sz="1200" u="none" strike="noStrike" noProof="0" dirty="0"/>
                        <a:t> en de evaluatie van de VGBA geven aanleiding om de toelichting op de VGBA aan te passen. Daarnaast</a:t>
                      </a:r>
                      <a:r>
                        <a:rPr lang="nl-NL" sz="1200" u="none" strike="noStrike" baseline="0" noProof="0" dirty="0"/>
                        <a:t> het streven om de regelgeving meer toegankelijk te maken. </a:t>
                      </a:r>
                      <a:endParaRPr lang="nl-NL" sz="1200" u="none" strike="noStrike" noProof="0" dirty="0"/>
                    </a:p>
                  </a:txBody>
                  <a:tcPr/>
                </a:tc>
                <a:extLst>
                  <a:ext uri="{0D108BD9-81ED-4DB2-BD59-A6C34878D82A}">
                    <a16:rowId xmlns:a16="http://schemas.microsoft.com/office/drawing/2014/main" val="2858629803"/>
                  </a:ext>
                </a:extLst>
              </a:tr>
              <a:tr h="468990">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baseline="0" noProof="0" dirty="0">
                          <a:solidFill>
                            <a:schemeClr val="tx1"/>
                          </a:solidFill>
                        </a:rPr>
                        <a:t>De impact is beperkt, de toelichting wordt geactualiseerd en toegankelijker gemaakt.</a:t>
                      </a:r>
                      <a:endParaRPr lang="nl-NL" sz="1200" u="none" strike="noStrike" noProof="0" dirty="0">
                        <a:solidFill>
                          <a:schemeClr val="tx1"/>
                        </a:solidFill>
                      </a:endParaRPr>
                    </a:p>
                    <a:p>
                      <a:pPr marL="0" marR="0" lvl="0" indent="0" algn="l" rtl="0" eaLnBrk="1" fontAlgn="auto" latinLnBrk="0" hangingPunct="1">
                        <a:lnSpc>
                          <a:spcPct val="100000"/>
                        </a:lnSpc>
                        <a:spcBef>
                          <a:spcPct val="20000"/>
                        </a:spcBef>
                        <a:spcAft>
                          <a:spcPct val="0"/>
                        </a:spcAft>
                        <a:buClrTx/>
                        <a:buSzTx/>
                        <a:buFontTx/>
                        <a:buNone/>
                      </a:pPr>
                      <a:endParaRPr lang="nl-NL" sz="1200" u="none" strike="noStrike" noProof="0" dirty="0"/>
                    </a:p>
                  </a:txBody>
                  <a:tcPr/>
                </a:tc>
                <a:extLst>
                  <a:ext uri="{0D108BD9-81ED-4DB2-BD59-A6C34878D82A}">
                    <a16:rowId xmlns:a16="http://schemas.microsoft.com/office/drawing/2014/main" val="3104357193"/>
                  </a:ext>
                </a:extLst>
              </a:tr>
              <a:tr h="1075852">
                <a:tc>
                  <a:txBody>
                    <a:bodyPr/>
                    <a:lstStyle/>
                    <a:p>
                      <a:pPr lvl="0">
                        <a:buNone/>
                      </a:pPr>
                      <a:r>
                        <a:rPr lang="nl-NL" sz="1200" u="none" strike="noStrike" noProof="0" dirty="0"/>
                        <a:t>Status:</a:t>
                      </a:r>
                    </a:p>
                    <a:p>
                      <a:pPr lvl="0">
                        <a:buNone/>
                      </a:pPr>
                      <a:endParaRPr lang="nl-NL" sz="1200" u="none" strike="noStrike" noProof="0">
                        <a:solidFill>
                          <a:srgbClr val="00B050"/>
                        </a:solidFill>
                      </a:endParaRP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dirty="0">
                          <a:solidFill>
                            <a:schemeClr val="tx1"/>
                          </a:solidFill>
                          <a:latin typeface="Arial"/>
                          <a:cs typeface="Arial"/>
                        </a:rPr>
                        <a:t>Project</a:t>
                      </a:r>
                      <a:r>
                        <a:rPr lang="nl-NL" sz="1200" u="none" strike="noStrike" baseline="0" noProof="0" dirty="0">
                          <a:solidFill>
                            <a:schemeClr val="tx1"/>
                          </a:solidFill>
                          <a:latin typeface="Arial"/>
                          <a:cs typeface="Arial"/>
                        </a:rPr>
                        <a:t> is opgestart met analyse en tegelijkertijd onderzoek naar verbeteren toegankelijkheid van de regelgeving. </a:t>
                      </a:r>
                    </a:p>
                    <a:p>
                      <a:pPr marL="0" marR="0" lvl="0" indent="0" algn="l" rtl="0" eaLnBrk="1" fontAlgn="auto" latinLnBrk="0" hangingPunct="1">
                        <a:lnSpc>
                          <a:spcPct val="100000"/>
                        </a:lnSpc>
                        <a:spcBef>
                          <a:spcPct val="20000"/>
                        </a:spcBef>
                        <a:spcAft>
                          <a:spcPct val="0"/>
                        </a:spcAft>
                        <a:buClrTx/>
                        <a:buSzTx/>
                        <a:buFontTx/>
                        <a:buNone/>
                      </a:pPr>
                      <a:r>
                        <a:rPr lang="nl-NL" sz="1200" kern="1200" dirty="0">
                          <a:solidFill>
                            <a:schemeClr val="tx1"/>
                          </a:solidFill>
                          <a:effectLst/>
                          <a:latin typeface="+mn-lt"/>
                          <a:ea typeface="+mn-ea"/>
                          <a:cs typeface="+mn-cs"/>
                        </a:rPr>
                        <a:t>De werkgroep heeft eind 2021 de huidige toelichtingen (</a:t>
                      </a:r>
                      <a:r>
                        <a:rPr lang="nl-NL" sz="1200" kern="1200" dirty="0" err="1">
                          <a:solidFill>
                            <a:schemeClr val="tx1"/>
                          </a:solidFill>
                          <a:effectLst/>
                          <a:latin typeface="+mn-lt"/>
                          <a:ea typeface="+mn-ea"/>
                          <a:cs typeface="+mn-cs"/>
                        </a:rPr>
                        <a:t>incl</a:t>
                      </a:r>
                      <a:r>
                        <a:rPr lang="nl-NL" sz="1200" kern="1200" dirty="0">
                          <a:solidFill>
                            <a:schemeClr val="tx1"/>
                          </a:solidFill>
                          <a:effectLst/>
                          <a:latin typeface="+mn-lt"/>
                          <a:ea typeface="+mn-ea"/>
                          <a:cs typeface="+mn-cs"/>
                        </a:rPr>
                        <a:t> toelichting op wijzigingsverordening) in elkaar geschoven. Daarna volgt het herschrijven in begrijpelijke taal. Dit proces is naar verwachting medio 2022 gereed.</a:t>
                      </a:r>
                    </a:p>
                  </a:txBody>
                  <a:tcPr/>
                </a:tc>
                <a:extLst>
                  <a:ext uri="{0D108BD9-81ED-4DB2-BD59-A6C34878D82A}">
                    <a16:rowId xmlns:a16="http://schemas.microsoft.com/office/drawing/2014/main" val="1556928913"/>
                  </a:ext>
                </a:extLst>
              </a:tr>
              <a:tr h="711156">
                <a:tc>
                  <a:txBody>
                    <a:bodyPr/>
                    <a:lstStyle/>
                    <a:p>
                      <a:pPr lvl="0">
                        <a:buNone/>
                      </a:pPr>
                      <a:r>
                        <a:rPr lang="nl-NL" sz="1200" u="none" strike="noStrike" noProof="0" dirty="0"/>
                        <a:t>Planning:</a:t>
                      </a:r>
                    </a:p>
                    <a:p>
                      <a:pPr marL="285750" lvl="0" indent="-285750">
                        <a:buFont typeface="Arial"/>
                        <a:buChar char="•"/>
                      </a:pPr>
                      <a:r>
                        <a:rPr lang="nl-NL" sz="1200" u="none" strike="noStrike" noProof="0" dirty="0"/>
                        <a:t>ACB</a:t>
                      </a:r>
                    </a:p>
                    <a:p>
                      <a:pPr marL="285750" lvl="0" indent="-285750">
                        <a:buFont typeface="Arial"/>
                        <a:buChar char="•"/>
                      </a:pPr>
                      <a:r>
                        <a:rPr lang="nl-NL" sz="1200" u="none" strike="noStrike" noProof="0" dirty="0"/>
                        <a:t>SCE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Q2 2022</a:t>
                      </a:r>
                    </a:p>
                    <a:p>
                      <a:pPr marL="0" lvl="0" indent="0" algn="l">
                        <a:lnSpc>
                          <a:spcPct val="100000"/>
                        </a:lnSpc>
                        <a:spcBef>
                          <a:spcPct val="20000"/>
                        </a:spcBef>
                        <a:spcAft>
                          <a:spcPct val="0"/>
                        </a:spcAft>
                        <a:buNone/>
                      </a:pPr>
                      <a:r>
                        <a:rPr lang="nl-NL" sz="1200" u="none" strike="noStrike" noProof="0" dirty="0">
                          <a:solidFill>
                            <a:schemeClr val="tx1"/>
                          </a:solidFill>
                        </a:rPr>
                        <a:t>Q2 2022</a:t>
                      </a:r>
                    </a:p>
                    <a:p>
                      <a:pPr marL="0" lvl="0" indent="0" algn="l">
                        <a:lnSpc>
                          <a:spcPct val="100000"/>
                        </a:lnSpc>
                        <a:spcBef>
                          <a:spcPct val="20000"/>
                        </a:spcBef>
                        <a:spcAft>
                          <a:spcPct val="0"/>
                        </a:spcAft>
                        <a:buNone/>
                      </a:pPr>
                      <a:r>
                        <a:rPr lang="nl-NL" sz="1200" u="none" strike="noStrike" noProof="0" dirty="0">
                          <a:solidFill>
                            <a:schemeClr val="tx1"/>
                          </a:solidFill>
                        </a:rPr>
                        <a:t>Q1 2022</a:t>
                      </a:r>
                    </a:p>
                  </a:txBody>
                  <a:tcPr/>
                </a:tc>
                <a:extLst>
                  <a:ext uri="{0D108BD9-81ED-4DB2-BD59-A6C34878D82A}">
                    <a16:rowId xmlns:a16="http://schemas.microsoft.com/office/drawing/2014/main" val="1470062945"/>
                  </a:ext>
                </a:extLst>
              </a:tr>
              <a:tr h="312710">
                <a:tc>
                  <a:txBody>
                    <a:bodyPr/>
                    <a:lstStyle/>
                    <a:p>
                      <a:pPr marL="0" lvl="0" indent="0">
                        <a:buNone/>
                      </a:pPr>
                      <a:r>
                        <a:rPr lang="nl-NL" sz="1200" u="none" strike="noStrike" noProof="0" dirty="0"/>
                        <a:t>Risico's:</a:t>
                      </a:r>
                    </a:p>
                  </a:txBody>
                  <a:tcPr/>
                </a:tc>
                <a:tc>
                  <a:txBody>
                    <a:bodyPr/>
                    <a:lstStyle/>
                    <a:p>
                      <a:pPr marL="0" lvl="0" indent="0" algn="l">
                        <a:lnSpc>
                          <a:spcPct val="100000"/>
                        </a:lnSpc>
                        <a:spcBef>
                          <a:spcPct val="20000"/>
                        </a:spcBef>
                        <a:spcAft>
                          <a:spcPct val="0"/>
                        </a:spcAft>
                        <a:buNone/>
                      </a:pPr>
                      <a:r>
                        <a:rPr lang="nl-NL" sz="1200" u="none" strike="noStrike" noProof="0" dirty="0"/>
                        <a:t>- </a:t>
                      </a:r>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1861545492"/>
              </p:ext>
            </p:extLst>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660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a:t>
            </a:fld>
            <a:endParaRPr lang="nl-NL"/>
          </a:p>
        </p:txBody>
      </p:sp>
      <p:graphicFrame>
        <p:nvGraphicFramePr>
          <p:cNvPr id="3" name="Tabel 2"/>
          <p:cNvGraphicFramePr>
            <a:graphicFrameLocks noGrp="1"/>
          </p:cNvGraphicFramePr>
          <p:nvPr>
            <p:extLst>
              <p:ext uri="{D42A27DB-BD31-4B8C-83A1-F6EECF244321}">
                <p14:modId xmlns:p14="http://schemas.microsoft.com/office/powerpoint/2010/main" val="94887874"/>
              </p:ext>
            </p:extLst>
          </p:nvPr>
        </p:nvGraphicFramePr>
        <p:xfrm>
          <a:off x="327772" y="1187938"/>
          <a:ext cx="7976170" cy="3344987"/>
        </p:xfrm>
        <a:graphic>
          <a:graphicData uri="http://schemas.openxmlformats.org/drawingml/2006/table">
            <a:tbl>
              <a:tblPr firstRow="1" bandRow="1">
                <a:tableStyleId>{5A111915-BE36-4E01-A7E5-04B1672EAD32}</a:tableStyleId>
              </a:tblPr>
              <a:tblGrid>
                <a:gridCol w="1292872">
                  <a:extLst>
                    <a:ext uri="{9D8B030D-6E8A-4147-A177-3AD203B41FA5}">
                      <a16:colId xmlns:a16="http://schemas.microsoft.com/office/drawing/2014/main" val="2680202384"/>
                    </a:ext>
                  </a:extLst>
                </a:gridCol>
                <a:gridCol w="260195">
                  <a:extLst>
                    <a:ext uri="{9D8B030D-6E8A-4147-A177-3AD203B41FA5}">
                      <a16:colId xmlns:a16="http://schemas.microsoft.com/office/drawing/2014/main" val="459018212"/>
                    </a:ext>
                  </a:extLst>
                </a:gridCol>
                <a:gridCol w="5790276">
                  <a:extLst>
                    <a:ext uri="{9D8B030D-6E8A-4147-A177-3AD203B41FA5}">
                      <a16:colId xmlns:a16="http://schemas.microsoft.com/office/drawing/2014/main" val="2078870155"/>
                    </a:ext>
                  </a:extLst>
                </a:gridCol>
                <a:gridCol w="632827">
                  <a:extLst>
                    <a:ext uri="{9D8B030D-6E8A-4147-A177-3AD203B41FA5}">
                      <a16:colId xmlns:a16="http://schemas.microsoft.com/office/drawing/2014/main" val="258364856"/>
                    </a:ext>
                  </a:extLst>
                </a:gridCol>
              </a:tblGrid>
              <a:tr h="321763">
                <a:tc>
                  <a:txBody>
                    <a:bodyPr/>
                    <a:lstStyle/>
                    <a:p>
                      <a:r>
                        <a:rPr lang="nl-NL" sz="1200" b="0">
                          <a:solidFill>
                            <a:schemeClr val="bg1">
                              <a:lumMod val="50000"/>
                            </a:schemeClr>
                          </a:solidFill>
                        </a:rPr>
                        <a:t>*Project nr. </a:t>
                      </a:r>
                    </a:p>
                  </a:txBody>
                  <a:tcPr>
                    <a:solidFill>
                      <a:schemeClr val="bg1"/>
                    </a:solidFill>
                  </a:tcPr>
                </a:tc>
                <a:tc>
                  <a:txBody>
                    <a:bodyPr/>
                    <a:lstStyle/>
                    <a:p>
                      <a:r>
                        <a:rPr lang="nl-NL" sz="1200" b="0">
                          <a:solidFill>
                            <a:schemeClr val="bg1">
                              <a:lumMod val="50000"/>
                            </a:schemeClr>
                          </a:solidFill>
                        </a:rPr>
                        <a:t>=</a:t>
                      </a:r>
                    </a:p>
                  </a:txBody>
                  <a:tcPr>
                    <a:solidFill>
                      <a:schemeClr val="bg1"/>
                    </a:solidFill>
                  </a:tcPr>
                </a:tc>
                <a:tc gridSpan="2">
                  <a:txBody>
                    <a:bodyPr/>
                    <a:lstStyle/>
                    <a:p>
                      <a:r>
                        <a:rPr lang="nl-NL" sz="1200" b="0">
                          <a:solidFill>
                            <a:schemeClr val="bg1">
                              <a:lumMod val="50000"/>
                            </a:schemeClr>
                          </a:solidFill>
                        </a:rPr>
                        <a:t>Projectnummer van ACB,</a:t>
                      </a:r>
                      <a:r>
                        <a:rPr lang="nl-NL" sz="1200" b="0" baseline="0">
                          <a:solidFill>
                            <a:schemeClr val="bg1">
                              <a:lumMod val="50000"/>
                            </a:schemeClr>
                          </a:solidFill>
                        </a:rPr>
                        <a:t> SCA of SCE</a:t>
                      </a:r>
                      <a:endParaRPr lang="nl-NL" sz="1200" b="0">
                        <a:solidFill>
                          <a:schemeClr val="bg1">
                            <a:lumMod val="50000"/>
                          </a:schemeClr>
                        </a:solidFill>
                      </a:endParaRPr>
                    </a:p>
                  </a:txBody>
                  <a:tcPr>
                    <a:solidFill>
                      <a:schemeClr val="bg1"/>
                    </a:solidFill>
                  </a:tcPr>
                </a:tc>
                <a:tc hMerge="1">
                  <a:txBody>
                    <a:bodyPr/>
                    <a:lstStyle/>
                    <a:p>
                      <a:endParaRPr lang="nl-NL"/>
                    </a:p>
                  </a:txBody>
                  <a:tcPr/>
                </a:tc>
                <a:extLst>
                  <a:ext uri="{0D108BD9-81ED-4DB2-BD59-A6C34878D82A}">
                    <a16:rowId xmlns:a16="http://schemas.microsoft.com/office/drawing/2014/main" val="3454750463"/>
                  </a:ext>
                </a:extLst>
              </a:tr>
              <a:tr h="350858">
                <a:tc>
                  <a:txBody>
                    <a:bodyPr/>
                    <a:lstStyle/>
                    <a:p>
                      <a:r>
                        <a:rPr lang="nl-NL" sz="1200" b="0">
                          <a:solidFill>
                            <a:schemeClr val="bg1">
                              <a:lumMod val="50000"/>
                            </a:schemeClr>
                          </a:solidFill>
                        </a:rPr>
                        <a:t>Omschrijving</a:t>
                      </a:r>
                    </a:p>
                  </a:txBody>
                  <a:tcPr/>
                </a:tc>
                <a:tc>
                  <a:txBody>
                    <a:bodyPr/>
                    <a:lstStyle/>
                    <a:p>
                      <a:r>
                        <a:rPr lang="nl-NL" sz="1200" b="0">
                          <a:solidFill>
                            <a:schemeClr val="bg1">
                              <a:lumMod val="50000"/>
                            </a:schemeClr>
                          </a:solidFill>
                        </a:rPr>
                        <a:t>=</a:t>
                      </a:r>
                    </a:p>
                  </a:txBody>
                  <a:tcPr/>
                </a:tc>
                <a:tc gridSpan="2">
                  <a:txBody>
                    <a:bodyPr/>
                    <a:lstStyle/>
                    <a:p>
                      <a:r>
                        <a:rPr lang="nl-NL" sz="1200" b="0" dirty="0">
                          <a:solidFill>
                            <a:schemeClr val="bg1">
                              <a:lumMod val="50000"/>
                            </a:schemeClr>
                          </a:solidFill>
                        </a:rPr>
                        <a:t>Titel van het project</a:t>
                      </a:r>
                    </a:p>
                  </a:txBody>
                  <a:tcPr/>
                </a:tc>
                <a:tc hMerge="1">
                  <a:txBody>
                    <a:bodyPr/>
                    <a:lstStyle/>
                    <a:p>
                      <a:endParaRPr lang="nl-NL"/>
                    </a:p>
                  </a:txBody>
                  <a:tcPr/>
                </a:tc>
                <a:extLst>
                  <a:ext uri="{0D108BD9-81ED-4DB2-BD59-A6C34878D82A}">
                    <a16:rowId xmlns:a16="http://schemas.microsoft.com/office/drawing/2014/main" val="2356187166"/>
                  </a:ext>
                </a:extLst>
              </a:tr>
              <a:tr h="1232889">
                <a:tc>
                  <a:txBody>
                    <a:bodyPr/>
                    <a:lstStyle/>
                    <a:p>
                      <a:r>
                        <a:rPr lang="nl-NL" sz="1200" b="0">
                          <a:solidFill>
                            <a:schemeClr val="bg1">
                              <a:lumMod val="50000"/>
                            </a:schemeClr>
                          </a:solidFill>
                        </a:rPr>
                        <a:t>Type</a:t>
                      </a:r>
                    </a:p>
                  </a:txBody>
                  <a:tcPr/>
                </a:tc>
                <a:tc>
                  <a:txBody>
                    <a:bodyPr/>
                    <a:lstStyle/>
                    <a:p>
                      <a:pPr marL="0" indent="-134938"/>
                      <a:r>
                        <a:rPr lang="nl-NL" sz="1200" b="0">
                          <a:solidFill>
                            <a:schemeClr val="bg1">
                              <a:lumMod val="50000"/>
                            </a:schemeClr>
                          </a:solidFill>
                        </a:rPr>
                        <a:t>=</a:t>
                      </a:r>
                    </a:p>
                  </a:txBody>
                  <a:tcPr/>
                </a:tc>
                <a:tc gridSpan="2">
                  <a:txBody>
                    <a:bodyPr/>
                    <a:lstStyle/>
                    <a:p>
                      <a:r>
                        <a:rPr lang="nl-NL" sz="1200" b="0">
                          <a:solidFill>
                            <a:schemeClr val="bg1">
                              <a:lumMod val="50000"/>
                            </a:schemeClr>
                          </a:solidFill>
                        </a:rPr>
                        <a:t>Ov.= overig; </a:t>
                      </a:r>
                    </a:p>
                    <a:p>
                      <a:r>
                        <a:rPr lang="nl-NL" sz="1200" b="0">
                          <a:solidFill>
                            <a:schemeClr val="bg1">
                              <a:lumMod val="50000"/>
                            </a:schemeClr>
                          </a:solidFill>
                        </a:rPr>
                        <a:t>Ver.</a:t>
                      </a:r>
                      <a:r>
                        <a:rPr lang="nl-NL" sz="1200" b="0" baseline="0">
                          <a:solidFill>
                            <a:schemeClr val="bg1">
                              <a:lumMod val="50000"/>
                            </a:schemeClr>
                          </a:solidFill>
                        </a:rPr>
                        <a:t>= Verordening; </a:t>
                      </a:r>
                    </a:p>
                    <a:p>
                      <a:r>
                        <a:rPr lang="nl-NL" sz="1200" b="0" baseline="0">
                          <a:solidFill>
                            <a:schemeClr val="bg1">
                              <a:lumMod val="50000"/>
                            </a:schemeClr>
                          </a:solidFill>
                        </a:rPr>
                        <a:t>HR = NBA-handreiking; </a:t>
                      </a:r>
                    </a:p>
                    <a:p>
                      <a:r>
                        <a:rPr lang="nl-NL" sz="1200" b="0" baseline="0">
                          <a:solidFill>
                            <a:schemeClr val="bg1">
                              <a:lumMod val="50000"/>
                            </a:schemeClr>
                          </a:solidFill>
                        </a:rPr>
                        <a:t>NV= Nadere voorschriften; </a:t>
                      </a:r>
                    </a:p>
                    <a:p>
                      <a:r>
                        <a:rPr lang="nl-NL" sz="1200" b="0" baseline="0" err="1">
                          <a:solidFill>
                            <a:schemeClr val="bg1">
                              <a:lumMod val="50000"/>
                            </a:schemeClr>
                          </a:solidFill>
                        </a:rPr>
                        <a:t>Strat</a:t>
                      </a:r>
                      <a:r>
                        <a:rPr lang="nl-NL" sz="1200" b="0" baseline="0">
                          <a:solidFill>
                            <a:schemeClr val="bg1">
                              <a:lumMod val="50000"/>
                            </a:schemeClr>
                          </a:solidFill>
                        </a:rPr>
                        <a:t>.= Strategie; </a:t>
                      </a:r>
                    </a:p>
                    <a:p>
                      <a:r>
                        <a:rPr lang="nl-NL" sz="1200" b="0" baseline="0">
                          <a:solidFill>
                            <a:schemeClr val="bg1">
                              <a:lumMod val="50000"/>
                            </a:schemeClr>
                          </a:solidFill>
                        </a:rPr>
                        <a:t>ED= Exposure Draft </a:t>
                      </a:r>
                      <a:endParaRPr lang="nl-NL" sz="1200" b="0">
                        <a:solidFill>
                          <a:schemeClr val="bg1">
                            <a:lumMod val="50000"/>
                          </a:schemeClr>
                        </a:solidFill>
                      </a:endParaRPr>
                    </a:p>
                  </a:txBody>
                  <a:tcPr/>
                </a:tc>
                <a:tc hMerge="1">
                  <a:txBody>
                    <a:bodyPr/>
                    <a:lstStyle/>
                    <a:p>
                      <a:endParaRPr lang="nl-NL"/>
                    </a:p>
                  </a:txBody>
                  <a:tcPr/>
                </a:tc>
                <a:extLst>
                  <a:ext uri="{0D108BD9-81ED-4DB2-BD59-A6C34878D82A}">
                    <a16:rowId xmlns:a16="http://schemas.microsoft.com/office/drawing/2014/main" val="859712644"/>
                  </a:ext>
                </a:extLst>
              </a:tr>
              <a:tr h="321763">
                <a:tc>
                  <a:txBody>
                    <a:bodyPr/>
                    <a:lstStyle/>
                    <a:p>
                      <a:r>
                        <a:rPr lang="nl-NL" sz="1200" b="0">
                          <a:solidFill>
                            <a:schemeClr val="bg1">
                              <a:lumMod val="50000"/>
                            </a:schemeClr>
                          </a:solidFill>
                        </a:rPr>
                        <a:t>OHW</a:t>
                      </a:r>
                    </a:p>
                  </a:txBody>
                  <a:tcPr/>
                </a:tc>
                <a:tc>
                  <a:txBody>
                    <a:bodyPr/>
                    <a:lstStyle/>
                    <a:p>
                      <a:r>
                        <a:rPr lang="nl-NL" sz="1200" b="0">
                          <a:solidFill>
                            <a:schemeClr val="bg1">
                              <a:lumMod val="50000"/>
                            </a:schemeClr>
                          </a:solidFill>
                        </a:rPr>
                        <a:t>=</a:t>
                      </a:r>
                    </a:p>
                  </a:txBody>
                  <a:tcPr/>
                </a:tc>
                <a:tc gridSpan="2">
                  <a:txBody>
                    <a:bodyPr/>
                    <a:lstStyle/>
                    <a:p>
                      <a:r>
                        <a:rPr lang="nl-NL" sz="1200" b="0">
                          <a:solidFill>
                            <a:schemeClr val="bg1">
                              <a:lumMod val="50000"/>
                            </a:schemeClr>
                          </a:solidFill>
                        </a:rPr>
                        <a:t>Is het onder handen werk (Ja</a:t>
                      </a:r>
                      <a:r>
                        <a:rPr lang="nl-NL" sz="1200" b="0" baseline="0">
                          <a:solidFill>
                            <a:schemeClr val="bg1">
                              <a:lumMod val="50000"/>
                            </a:schemeClr>
                          </a:solidFill>
                        </a:rPr>
                        <a:t> / Nee ) </a:t>
                      </a:r>
                      <a:r>
                        <a:rPr lang="nl-NL" sz="1200" b="0">
                          <a:solidFill>
                            <a:schemeClr val="bg1">
                              <a:lumMod val="50000"/>
                            </a:schemeClr>
                          </a:solidFill>
                        </a:rPr>
                        <a:t>of moet het project nog</a:t>
                      </a:r>
                      <a:r>
                        <a:rPr lang="nl-NL" sz="1200" b="0" baseline="0">
                          <a:solidFill>
                            <a:schemeClr val="bg1">
                              <a:lumMod val="50000"/>
                            </a:schemeClr>
                          </a:solidFill>
                        </a:rPr>
                        <a:t> starten?</a:t>
                      </a:r>
                      <a:endParaRPr lang="nl-NL" sz="1200" b="0">
                        <a:solidFill>
                          <a:schemeClr val="bg1">
                            <a:lumMod val="50000"/>
                          </a:schemeClr>
                        </a:solidFill>
                      </a:endParaRPr>
                    </a:p>
                  </a:txBody>
                  <a:tcPr/>
                </a:tc>
                <a:tc hMerge="1">
                  <a:txBody>
                    <a:bodyPr/>
                    <a:lstStyle/>
                    <a:p>
                      <a:endParaRPr lang="nl-NL"/>
                    </a:p>
                  </a:txBody>
                  <a:tcPr/>
                </a:tc>
                <a:extLst>
                  <a:ext uri="{0D108BD9-81ED-4DB2-BD59-A6C34878D82A}">
                    <a16:rowId xmlns:a16="http://schemas.microsoft.com/office/drawing/2014/main" val="3039742503"/>
                  </a:ext>
                </a:extLst>
              </a:tr>
              <a:tr h="321763">
                <a:tc>
                  <a:txBody>
                    <a:bodyPr/>
                    <a:lstStyle/>
                    <a:p>
                      <a:r>
                        <a:rPr lang="nl-NL" sz="1200" b="0">
                          <a:solidFill>
                            <a:schemeClr val="bg1">
                              <a:lumMod val="50000"/>
                            </a:schemeClr>
                          </a:solidFill>
                        </a:rPr>
                        <a:t>Initiatief</a:t>
                      </a:r>
                    </a:p>
                  </a:txBody>
                  <a:tcPr/>
                </a:tc>
                <a:tc>
                  <a:txBody>
                    <a:bodyPr/>
                    <a:lstStyle/>
                    <a:p>
                      <a:r>
                        <a:rPr lang="nl-NL" sz="1200" b="0">
                          <a:solidFill>
                            <a:schemeClr val="bg1">
                              <a:lumMod val="50000"/>
                            </a:schemeClr>
                          </a:solidFill>
                        </a:rPr>
                        <a:t>=</a:t>
                      </a:r>
                    </a:p>
                  </a:txBody>
                  <a:tcPr/>
                </a:tc>
                <a:tc gridSpan="2">
                  <a:txBody>
                    <a:bodyPr/>
                    <a:lstStyle/>
                    <a:p>
                      <a:r>
                        <a:rPr lang="nl-NL" sz="1200" b="0">
                          <a:solidFill>
                            <a:schemeClr val="bg1">
                              <a:lumMod val="50000"/>
                            </a:schemeClr>
                          </a:solidFill>
                        </a:rPr>
                        <a:t>Initiatiefnemers van het project;</a:t>
                      </a:r>
                      <a:r>
                        <a:rPr lang="nl-NL" sz="1200" b="0" baseline="0">
                          <a:solidFill>
                            <a:schemeClr val="bg1">
                              <a:lumMod val="50000"/>
                            </a:schemeClr>
                          </a:solidFill>
                        </a:rPr>
                        <a:t> zij hebben het project/vraagstuk opgebracht.</a:t>
                      </a:r>
                      <a:endParaRPr lang="nl-NL" sz="1200" b="0">
                        <a:solidFill>
                          <a:schemeClr val="bg1">
                            <a:lumMod val="50000"/>
                          </a:schemeClr>
                        </a:solidFill>
                      </a:endParaRPr>
                    </a:p>
                  </a:txBody>
                  <a:tcPr/>
                </a:tc>
                <a:tc hMerge="1">
                  <a:txBody>
                    <a:bodyPr/>
                    <a:lstStyle/>
                    <a:p>
                      <a:endParaRPr lang="nl-NL"/>
                    </a:p>
                  </a:txBody>
                  <a:tcPr/>
                </a:tc>
                <a:extLst>
                  <a:ext uri="{0D108BD9-81ED-4DB2-BD59-A6C34878D82A}">
                    <a16:rowId xmlns:a16="http://schemas.microsoft.com/office/drawing/2014/main" val="2067198640"/>
                  </a:ext>
                </a:extLst>
              </a:tr>
              <a:tr h="321763">
                <a:tc>
                  <a:txBody>
                    <a:bodyPr/>
                    <a:lstStyle/>
                    <a:p>
                      <a:r>
                        <a:rPr lang="nl-NL" sz="1200" b="0">
                          <a:solidFill>
                            <a:schemeClr val="bg1">
                              <a:lumMod val="50000"/>
                            </a:schemeClr>
                          </a:solidFill>
                        </a:rPr>
                        <a:t>Oplevering</a:t>
                      </a:r>
                    </a:p>
                  </a:txBody>
                  <a:tcPr/>
                </a:tc>
                <a:tc>
                  <a:txBody>
                    <a:bodyPr/>
                    <a:lstStyle/>
                    <a:p>
                      <a:r>
                        <a:rPr lang="nl-NL" sz="1200" b="0">
                          <a:solidFill>
                            <a:schemeClr val="bg1">
                              <a:lumMod val="50000"/>
                            </a:schemeClr>
                          </a:solidFill>
                        </a:rPr>
                        <a:t>=</a:t>
                      </a:r>
                    </a:p>
                  </a:txBody>
                  <a:tcPr/>
                </a:tc>
                <a:tc gridSpan="2">
                  <a:txBody>
                    <a:bodyPr/>
                    <a:lstStyle/>
                    <a:p>
                      <a:r>
                        <a:rPr lang="nl-NL" sz="1200" b="0">
                          <a:solidFill>
                            <a:schemeClr val="bg1">
                              <a:lumMod val="50000"/>
                            </a:schemeClr>
                          </a:solidFill>
                        </a:rPr>
                        <a:t>Verwachte datum</a:t>
                      </a:r>
                      <a:r>
                        <a:rPr lang="nl-NL" sz="1200" b="0" baseline="0">
                          <a:solidFill>
                            <a:schemeClr val="bg1">
                              <a:lumMod val="50000"/>
                            </a:schemeClr>
                          </a:solidFill>
                        </a:rPr>
                        <a:t> definitieve versie gereed.  </a:t>
                      </a:r>
                      <a:endParaRPr lang="nl-NL" sz="1200" b="0">
                        <a:solidFill>
                          <a:schemeClr val="bg1">
                            <a:lumMod val="50000"/>
                          </a:schemeClr>
                        </a:solidFill>
                      </a:endParaRPr>
                    </a:p>
                  </a:txBody>
                  <a:tcPr/>
                </a:tc>
                <a:tc hMerge="1">
                  <a:txBody>
                    <a:bodyPr/>
                    <a:lstStyle/>
                    <a:p>
                      <a:endParaRPr lang="nl-NL" sz="1100">
                        <a:solidFill>
                          <a:schemeClr val="bg1">
                            <a:lumMod val="50000"/>
                          </a:schemeClr>
                        </a:solidFill>
                      </a:endParaRPr>
                    </a:p>
                  </a:txBody>
                  <a:tcPr/>
                </a:tc>
                <a:extLst>
                  <a:ext uri="{0D108BD9-81ED-4DB2-BD59-A6C34878D82A}">
                    <a16:rowId xmlns:a16="http://schemas.microsoft.com/office/drawing/2014/main" val="1423906458"/>
                  </a:ext>
                </a:extLst>
              </a:tr>
              <a:tr h="474188">
                <a:tc>
                  <a:txBody>
                    <a:bodyPr/>
                    <a:lstStyle/>
                    <a:p>
                      <a:r>
                        <a:rPr lang="nl-NL" sz="1200" b="0">
                          <a:solidFill>
                            <a:schemeClr val="bg1">
                              <a:lumMod val="50000"/>
                            </a:schemeClr>
                          </a:solidFill>
                        </a:rPr>
                        <a:t>Implementatie</a:t>
                      </a:r>
                    </a:p>
                  </a:txBody>
                  <a:tcPr/>
                </a:tc>
                <a:tc>
                  <a:txBody>
                    <a:bodyPr/>
                    <a:lstStyle/>
                    <a:p>
                      <a:r>
                        <a:rPr lang="nl-NL" sz="1200" b="0">
                          <a:solidFill>
                            <a:schemeClr val="bg1">
                              <a:lumMod val="50000"/>
                            </a:schemeClr>
                          </a:solidFill>
                        </a:rPr>
                        <a:t>=</a:t>
                      </a:r>
                    </a:p>
                  </a:txBody>
                  <a:tcPr/>
                </a:tc>
                <a:tc>
                  <a:txBody>
                    <a:bodyPr/>
                    <a:lstStyle/>
                    <a:p>
                      <a:r>
                        <a:rPr lang="nl-NL" sz="1200" b="0">
                          <a:solidFill>
                            <a:schemeClr val="bg1">
                              <a:lumMod val="50000"/>
                            </a:schemeClr>
                          </a:solidFill>
                        </a:rPr>
                        <a:t>Verwachte datum dat regelgeving van kracht wordt. Alleen ingevuld indien afwijkend van opleverdatum.</a:t>
                      </a:r>
                    </a:p>
                  </a:txBody>
                  <a:tcPr/>
                </a:tc>
                <a:tc>
                  <a:txBody>
                    <a:bodyPr/>
                    <a:lstStyle/>
                    <a:p>
                      <a:endParaRPr lang="nl-NL" sz="1100" dirty="0">
                        <a:solidFill>
                          <a:schemeClr val="bg1">
                            <a:lumMod val="50000"/>
                          </a:schemeClr>
                        </a:solidFill>
                      </a:endParaRPr>
                    </a:p>
                  </a:txBody>
                  <a:tcPr/>
                </a:tc>
                <a:extLst>
                  <a:ext uri="{0D108BD9-81ED-4DB2-BD59-A6C34878D82A}">
                    <a16:rowId xmlns:a16="http://schemas.microsoft.com/office/drawing/2014/main" val="645319934"/>
                  </a:ext>
                </a:extLst>
              </a:tr>
            </a:tbl>
          </a:graphicData>
        </a:graphic>
      </p:graphicFrame>
      <p:sp>
        <p:nvSpPr>
          <p:cNvPr id="5" name="Tekstvak 4"/>
          <p:cNvSpPr txBox="1"/>
          <p:nvPr/>
        </p:nvSpPr>
        <p:spPr>
          <a:xfrm>
            <a:off x="327772" y="408340"/>
            <a:ext cx="7976170" cy="461665"/>
          </a:xfrm>
          <a:prstGeom prst="rect">
            <a:avLst/>
          </a:prstGeom>
          <a:noFill/>
        </p:spPr>
        <p:txBody>
          <a:bodyPr wrap="square" rtlCol="0">
            <a:spAutoFit/>
          </a:bodyPr>
          <a:lstStyle/>
          <a:p>
            <a:pPr algn="r"/>
            <a:r>
              <a:rPr lang="nl-NL" sz="2400" b="1"/>
              <a:t>legenda</a:t>
            </a:r>
          </a:p>
        </p:txBody>
      </p:sp>
    </p:spTree>
    <p:extLst>
      <p:ext uri="{BB962C8B-B14F-4D97-AF65-F5344CB8AC3E}">
        <p14:creationId xmlns:p14="http://schemas.microsoft.com/office/powerpoint/2010/main" val="37121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245" y="191539"/>
            <a:ext cx="8209607" cy="828209"/>
          </a:xfrm>
        </p:spPr>
        <p:txBody>
          <a:bodyPr/>
          <a:lstStyle/>
          <a:p>
            <a:r>
              <a:rPr lang="nl-NL"/>
              <a:t>Uitbreiden Toelichting - </a:t>
            </a:r>
            <a:r>
              <a:rPr lang="nl-NL" err="1"/>
              <a:t>ViO</a:t>
            </a:r>
            <a:endParaRPr lang="nl-NL" err="1">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20</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2260521717"/>
              </p:ext>
            </p:extLst>
          </p:nvPr>
        </p:nvGraphicFramePr>
        <p:xfrm>
          <a:off x="307075" y="961052"/>
          <a:ext cx="7947842" cy="3887697"/>
        </p:xfrm>
        <a:graphic>
          <a:graphicData uri="http://schemas.openxmlformats.org/drawingml/2006/table">
            <a:tbl>
              <a:tblPr firstRow="1" bandRow="1">
                <a:tableStyleId>{5FD0F851-EC5A-4D38-B0AD-8093EC10F338}</a:tableStyleId>
              </a:tblPr>
              <a:tblGrid>
                <a:gridCol w="1569319">
                  <a:extLst>
                    <a:ext uri="{9D8B030D-6E8A-4147-A177-3AD203B41FA5}">
                      <a16:colId xmlns:a16="http://schemas.microsoft.com/office/drawing/2014/main" val="1513426338"/>
                    </a:ext>
                  </a:extLst>
                </a:gridCol>
                <a:gridCol w="6378523">
                  <a:extLst>
                    <a:ext uri="{9D8B030D-6E8A-4147-A177-3AD203B41FA5}">
                      <a16:colId xmlns:a16="http://schemas.microsoft.com/office/drawing/2014/main" val="594080699"/>
                    </a:ext>
                  </a:extLst>
                </a:gridCol>
              </a:tblGrid>
              <a:tr h="282592">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dirty="0">
                          <a:solidFill>
                            <a:srgbClr val="00B050"/>
                          </a:solidFill>
                          <a:hlinkClick r:id="rId3" action="ppaction://hlinksldjump"/>
                        </a:rPr>
                        <a:t>SCE20004</a:t>
                      </a:r>
                      <a:endParaRPr lang="nl-NL" sz="1200" u="none" strike="noStrike" noProof="0" dirty="0">
                        <a:solidFill>
                          <a:srgbClr val="00B050"/>
                        </a:solidFill>
                      </a:endParaRPr>
                    </a:p>
                  </a:txBody>
                  <a:tcPr/>
                </a:tc>
                <a:extLst>
                  <a:ext uri="{0D108BD9-81ED-4DB2-BD59-A6C34878D82A}">
                    <a16:rowId xmlns:a16="http://schemas.microsoft.com/office/drawing/2014/main" val="1134644624"/>
                  </a:ext>
                </a:extLst>
              </a:tr>
              <a:tr h="282592">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Door SCE / ACB</a:t>
                      </a:r>
                    </a:p>
                  </a:txBody>
                  <a:tcPr/>
                </a:tc>
                <a:extLst>
                  <a:ext uri="{0D108BD9-81ED-4DB2-BD59-A6C34878D82A}">
                    <a16:rowId xmlns:a16="http://schemas.microsoft.com/office/drawing/2014/main" val="2645348072"/>
                  </a:ext>
                </a:extLst>
              </a:tr>
              <a:tr h="659383">
                <a:tc>
                  <a:txBody>
                    <a:bodyPr/>
                    <a:lstStyle/>
                    <a:p>
                      <a:pPr lvl="0">
                        <a:buNone/>
                      </a:pPr>
                      <a:r>
                        <a:rPr lang="nl-NL" sz="1200" u="none" strike="noStrike" noProof="0" dirty="0"/>
                        <a:t>Waarom:</a:t>
                      </a: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dirty="0"/>
                        <a:t>De aanpassingen van de </a:t>
                      </a:r>
                      <a:r>
                        <a:rPr lang="nl-NL" sz="1200" u="none" strike="noStrike" noProof="0" dirty="0" err="1"/>
                        <a:t>ViO</a:t>
                      </a:r>
                      <a:r>
                        <a:rPr lang="nl-NL" sz="1200" u="none" strike="noStrike" noProof="0" dirty="0"/>
                        <a:t> n.a.v. de vernieuwde </a:t>
                      </a:r>
                      <a:r>
                        <a:rPr lang="nl-NL" sz="1200" u="none" strike="noStrike" noProof="0" dirty="0" err="1"/>
                        <a:t>CoE</a:t>
                      </a:r>
                      <a:r>
                        <a:rPr lang="nl-NL" sz="1200" u="none" strike="noStrike" noProof="0" dirty="0"/>
                        <a:t> en de evaluatie van de </a:t>
                      </a:r>
                      <a:r>
                        <a:rPr lang="nl-NL" sz="1200" u="none" strike="noStrike" noProof="0" dirty="0" err="1"/>
                        <a:t>ViO</a:t>
                      </a:r>
                      <a:r>
                        <a:rPr lang="nl-NL" sz="1200" u="none" strike="noStrike" noProof="0" dirty="0"/>
                        <a:t> geven aanleiding om de toelichting op de </a:t>
                      </a:r>
                      <a:r>
                        <a:rPr lang="nl-NL" sz="1200" u="none" strike="noStrike" noProof="0" dirty="0" err="1"/>
                        <a:t>ViO</a:t>
                      </a:r>
                      <a:r>
                        <a:rPr lang="nl-NL" sz="1200" u="none" strike="noStrike" noProof="0" dirty="0"/>
                        <a:t> aan te passen. Daarnaast</a:t>
                      </a:r>
                      <a:r>
                        <a:rPr lang="nl-NL" sz="1200" u="none" strike="noStrike" baseline="0" noProof="0" dirty="0"/>
                        <a:t> het streven om de regelgeving meer toegankelijk te maken. </a:t>
                      </a:r>
                      <a:endParaRPr lang="nl-NL" sz="1200" u="none" strike="noStrike" noProof="0" dirty="0"/>
                    </a:p>
                  </a:txBody>
                  <a:tcPr/>
                </a:tc>
                <a:extLst>
                  <a:ext uri="{0D108BD9-81ED-4DB2-BD59-A6C34878D82A}">
                    <a16:rowId xmlns:a16="http://schemas.microsoft.com/office/drawing/2014/main" val="2858629803"/>
                  </a:ext>
                </a:extLst>
              </a:tr>
              <a:tr h="484919">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baseline="0" noProof="0" dirty="0">
                          <a:solidFill>
                            <a:schemeClr val="tx1"/>
                          </a:solidFill>
                        </a:rPr>
                        <a:t>De impact is beperkt, de toelichting wordt geactualiseerd en toegankelijker gemaakt.</a:t>
                      </a:r>
                      <a:endParaRPr lang="nl-NL" sz="1200" u="none" strike="noStrike" noProof="0" dirty="0">
                        <a:solidFill>
                          <a:schemeClr val="tx1"/>
                        </a:solidFill>
                      </a:endParaRPr>
                    </a:p>
                    <a:p>
                      <a:pPr marL="0" marR="0" lvl="0" indent="0" algn="l" rtl="0" eaLnBrk="1" fontAlgn="auto" latinLnBrk="0" hangingPunct="1">
                        <a:lnSpc>
                          <a:spcPct val="100000"/>
                        </a:lnSpc>
                        <a:spcBef>
                          <a:spcPct val="20000"/>
                        </a:spcBef>
                        <a:spcAft>
                          <a:spcPct val="0"/>
                        </a:spcAft>
                        <a:buClrTx/>
                        <a:buSzTx/>
                        <a:buFontTx/>
                        <a:buNone/>
                      </a:pPr>
                      <a:endParaRPr lang="nl-NL" sz="1200" u="none" strike="noStrike" noProof="0" dirty="0"/>
                    </a:p>
                  </a:txBody>
                  <a:tcPr/>
                </a:tc>
                <a:extLst>
                  <a:ext uri="{0D108BD9-81ED-4DB2-BD59-A6C34878D82A}">
                    <a16:rowId xmlns:a16="http://schemas.microsoft.com/office/drawing/2014/main" val="2817712057"/>
                  </a:ext>
                </a:extLst>
              </a:tr>
              <a:tr h="1111532">
                <a:tc>
                  <a:txBody>
                    <a:bodyPr/>
                    <a:lstStyle/>
                    <a:p>
                      <a:pPr lvl="0">
                        <a:buNone/>
                      </a:pPr>
                      <a:r>
                        <a:rPr lang="nl-NL" sz="1200" u="none" strike="noStrike" noProof="0" dirty="0"/>
                        <a:t>Status:</a:t>
                      </a:r>
                    </a:p>
                    <a:p>
                      <a:pPr lvl="0">
                        <a:buNone/>
                      </a:pPr>
                      <a:endParaRPr lang="nl-NL" sz="1200" u="none" strike="noStrike" noProof="0">
                        <a:solidFill>
                          <a:srgbClr val="00B050"/>
                        </a:solidFill>
                      </a:endParaRP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dirty="0">
                          <a:solidFill>
                            <a:schemeClr val="tx1"/>
                          </a:solidFill>
                          <a:latin typeface="Arial"/>
                          <a:cs typeface="Arial"/>
                        </a:rPr>
                        <a:t>Project</a:t>
                      </a:r>
                      <a:r>
                        <a:rPr lang="nl-NL" sz="1200" u="none" strike="noStrike" baseline="0" noProof="0" dirty="0">
                          <a:solidFill>
                            <a:schemeClr val="tx1"/>
                          </a:solidFill>
                          <a:latin typeface="Arial"/>
                          <a:cs typeface="Arial"/>
                        </a:rPr>
                        <a:t> is opgestart met analyse en tegelijkertijd onderzoek naar verbeteren toegankelijkheid van de regelgeving. </a:t>
                      </a:r>
                      <a:endParaRPr lang="nl-NL" sz="1200" u="none" strike="noStrike" baseline="0" noProof="0">
                        <a:solidFill>
                          <a:schemeClr val="tx1"/>
                        </a:solidFill>
                        <a:latin typeface="Arial"/>
                        <a:cs typeface="Arial"/>
                      </a:endParaRPr>
                    </a:p>
                    <a:p>
                      <a:pPr marL="0" marR="0" lvl="0" indent="0" algn="l" rtl="0" eaLnBrk="1" fontAlgn="auto" latinLnBrk="0" hangingPunct="1">
                        <a:lnSpc>
                          <a:spcPct val="100000"/>
                        </a:lnSpc>
                        <a:spcBef>
                          <a:spcPct val="20000"/>
                        </a:spcBef>
                        <a:spcAft>
                          <a:spcPct val="0"/>
                        </a:spcAft>
                        <a:buClrTx/>
                        <a:buSzTx/>
                        <a:buFontTx/>
                        <a:buNone/>
                      </a:pPr>
                      <a:r>
                        <a:rPr lang="nl-NL" sz="1200" kern="1200" dirty="0">
                          <a:solidFill>
                            <a:schemeClr val="tx1"/>
                          </a:solidFill>
                          <a:effectLst/>
                          <a:latin typeface="+mn-lt"/>
                          <a:ea typeface="+mn-ea"/>
                          <a:cs typeface="+mn-cs"/>
                        </a:rPr>
                        <a:t>De werkgroep heeft per 1-1-2022 de toelichtingen (</a:t>
                      </a:r>
                      <a:r>
                        <a:rPr lang="nl-NL" sz="1200" kern="1200" dirty="0" err="1">
                          <a:solidFill>
                            <a:schemeClr val="tx1"/>
                          </a:solidFill>
                          <a:effectLst/>
                          <a:latin typeface="+mn-lt"/>
                          <a:ea typeface="+mn-ea"/>
                          <a:cs typeface="+mn-cs"/>
                        </a:rPr>
                        <a:t>incl</a:t>
                      </a:r>
                      <a:r>
                        <a:rPr lang="nl-NL" sz="1200" kern="1200" dirty="0">
                          <a:solidFill>
                            <a:schemeClr val="tx1"/>
                          </a:solidFill>
                          <a:effectLst/>
                          <a:latin typeface="+mn-lt"/>
                          <a:ea typeface="+mn-ea"/>
                          <a:cs typeface="+mn-cs"/>
                        </a:rPr>
                        <a:t> de toelichting op de wijzigingsverordening) in elkaar geschoven. Daarna volgt het herschrijven in begrijpelijke taal. Dit proces zal geschieden in samenhang met projecten NAS en FEES.</a:t>
                      </a:r>
                    </a:p>
                  </a:txBody>
                  <a:tcPr/>
                </a:tc>
                <a:extLst>
                  <a:ext uri="{0D108BD9-81ED-4DB2-BD59-A6C34878D82A}">
                    <a16:rowId xmlns:a16="http://schemas.microsoft.com/office/drawing/2014/main" val="1556928913"/>
                  </a:ext>
                </a:extLst>
              </a:tr>
              <a:tr h="734741">
                <a:tc>
                  <a:txBody>
                    <a:bodyPr/>
                    <a:lstStyle/>
                    <a:p>
                      <a:pPr lvl="0">
                        <a:buNone/>
                      </a:pPr>
                      <a:r>
                        <a:rPr lang="nl-NL" sz="1200" u="none" strike="noStrike" noProof="0" dirty="0"/>
                        <a:t>Planning:</a:t>
                      </a:r>
                    </a:p>
                    <a:p>
                      <a:pPr marL="285750" lvl="0" indent="-285750">
                        <a:buFont typeface="Arial"/>
                        <a:buChar char="•"/>
                      </a:pPr>
                      <a:r>
                        <a:rPr lang="nl-NL" sz="1200" u="none" strike="noStrike" noProof="0" dirty="0"/>
                        <a:t>ACB</a:t>
                      </a:r>
                    </a:p>
                    <a:p>
                      <a:pPr marL="285750" lvl="0" indent="-285750">
                        <a:buFont typeface="Arial"/>
                        <a:buChar char="•"/>
                      </a:pPr>
                      <a:r>
                        <a:rPr lang="nl-NL" sz="1200" u="none" strike="noStrike" noProof="0" dirty="0"/>
                        <a:t>SCE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PM 2022</a:t>
                      </a:r>
                    </a:p>
                    <a:p>
                      <a:pPr marL="0" lvl="0" indent="0" algn="l">
                        <a:lnSpc>
                          <a:spcPct val="100000"/>
                        </a:lnSpc>
                        <a:spcBef>
                          <a:spcPct val="20000"/>
                        </a:spcBef>
                        <a:spcAft>
                          <a:spcPct val="0"/>
                        </a:spcAft>
                        <a:buNone/>
                      </a:pPr>
                      <a:r>
                        <a:rPr lang="nl-NL" sz="1200" u="none" strike="noStrike" noProof="0" dirty="0">
                          <a:solidFill>
                            <a:schemeClr val="tx1"/>
                          </a:solidFill>
                        </a:rPr>
                        <a:t>Q4 2022</a:t>
                      </a:r>
                    </a:p>
                    <a:p>
                      <a:pPr marL="0" lvl="0" indent="0" algn="l">
                        <a:lnSpc>
                          <a:spcPct val="100000"/>
                        </a:lnSpc>
                        <a:spcBef>
                          <a:spcPct val="20000"/>
                        </a:spcBef>
                        <a:spcAft>
                          <a:spcPct val="0"/>
                        </a:spcAft>
                        <a:buNone/>
                      </a:pPr>
                      <a:r>
                        <a:rPr lang="nl-NL" sz="1200" u="none" strike="noStrike" noProof="0" dirty="0">
                          <a:solidFill>
                            <a:schemeClr val="tx1"/>
                          </a:solidFill>
                        </a:rPr>
                        <a:t>Q3 2022</a:t>
                      </a:r>
                    </a:p>
                  </a:txBody>
                  <a:tcPr/>
                </a:tc>
                <a:extLst>
                  <a:ext uri="{0D108BD9-81ED-4DB2-BD59-A6C34878D82A}">
                    <a16:rowId xmlns:a16="http://schemas.microsoft.com/office/drawing/2014/main" val="1470062945"/>
                  </a:ext>
                </a:extLst>
              </a:tr>
              <a:tr h="323081">
                <a:tc>
                  <a:txBody>
                    <a:bodyPr/>
                    <a:lstStyle/>
                    <a:p>
                      <a:pPr marL="0" lvl="0" indent="0">
                        <a:buNone/>
                      </a:pPr>
                      <a:r>
                        <a:rPr lang="nl-NL" sz="1200" u="none" strike="noStrike" noProof="0" dirty="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217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714" y="225659"/>
            <a:ext cx="6999447" cy="828209"/>
          </a:xfrm>
        </p:spPr>
        <p:txBody>
          <a:bodyPr/>
          <a:lstStyle/>
          <a:p>
            <a:r>
              <a:rPr lang="nl-NL" dirty="0"/>
              <a:t>Verbeteren communicatie tussen        accountant en aandeelhouders</a:t>
            </a:r>
            <a:endParaRPr lang="nl-NL" dirty="0">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21</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2637780833"/>
              </p:ext>
            </p:extLst>
          </p:nvPr>
        </p:nvGraphicFramePr>
        <p:xfrm>
          <a:off x="334369" y="1145353"/>
          <a:ext cx="7920547" cy="3629635"/>
        </p:xfrm>
        <a:graphic>
          <a:graphicData uri="http://schemas.openxmlformats.org/drawingml/2006/table">
            <a:tbl>
              <a:tblPr firstRow="1" bandRow="1">
                <a:tableStyleId>{5FD0F851-EC5A-4D38-B0AD-8093EC10F338}</a:tableStyleId>
              </a:tblPr>
              <a:tblGrid>
                <a:gridCol w="1563930">
                  <a:extLst>
                    <a:ext uri="{9D8B030D-6E8A-4147-A177-3AD203B41FA5}">
                      <a16:colId xmlns:a16="http://schemas.microsoft.com/office/drawing/2014/main" val="1513426338"/>
                    </a:ext>
                  </a:extLst>
                </a:gridCol>
                <a:gridCol w="6356617">
                  <a:extLst>
                    <a:ext uri="{9D8B030D-6E8A-4147-A177-3AD203B41FA5}">
                      <a16:colId xmlns:a16="http://schemas.microsoft.com/office/drawing/2014/main" val="594080699"/>
                    </a:ext>
                  </a:extLst>
                </a:gridCol>
              </a:tblGrid>
              <a:tr h="280954">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hlinkClick r:id="rId3" action="ppaction://hlinksldjump"/>
                        </a:rPr>
                        <a:t>ACB21006</a:t>
                      </a:r>
                      <a:endParaRPr lang="nl-NL" sz="1200" u="none" strike="noStrike" noProof="0"/>
                    </a:p>
                  </a:txBody>
                  <a:tcPr/>
                </a:tc>
                <a:extLst>
                  <a:ext uri="{0D108BD9-81ED-4DB2-BD59-A6C34878D82A}">
                    <a16:rowId xmlns:a16="http://schemas.microsoft.com/office/drawing/2014/main" val="1134644624"/>
                  </a:ext>
                </a:extLst>
              </a:tr>
              <a:tr h="280954">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Bestuur / Stuurgroep Publiek Belang</a:t>
                      </a:r>
                    </a:p>
                  </a:txBody>
                  <a:tcPr/>
                </a:tc>
                <a:extLst>
                  <a:ext uri="{0D108BD9-81ED-4DB2-BD59-A6C34878D82A}">
                    <a16:rowId xmlns:a16="http://schemas.microsoft.com/office/drawing/2014/main" val="2645348072"/>
                  </a:ext>
                </a:extLst>
              </a:tr>
              <a:tr h="1030165">
                <a:tc>
                  <a:txBody>
                    <a:bodyPr/>
                    <a:lstStyle/>
                    <a:p>
                      <a:pPr lvl="0">
                        <a:buNone/>
                      </a:pPr>
                      <a:r>
                        <a:rPr lang="nl-NL" sz="1200" u="none" strike="noStrike" noProof="0" dirty="0"/>
                        <a:t>Waarom:</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dirty="0"/>
                        <a:t>VEB en </a:t>
                      </a:r>
                      <a:r>
                        <a:rPr lang="nl-NL" sz="1200" u="none" strike="noStrike" noProof="0" dirty="0" err="1"/>
                        <a:t>Eumedion</a:t>
                      </a:r>
                      <a:r>
                        <a:rPr lang="nl-NL" sz="1200" u="none" strike="noStrike" noProof="0" dirty="0"/>
                        <a:t> hebben NBA/big 4 verzocht om aandeelhouders de mogelijkheid te bieden schriftelijke vragen te stellen aan de accountant alsmede een verdere dialoog aan te gaan met de accountant over de controleverklaring. Onderzocht wordt of en zo ja op welke wijze dit binnen de huidige wet- en regelgeving vorm gegeven kan worden. Dit kan resulteren in aanpassing van NBA-handreiking 1118 </a:t>
                      </a:r>
                      <a:r>
                        <a:rPr lang="nl-NL" sz="1200" i="1" u="none" strike="noStrike" noProof="0" dirty="0"/>
                        <a:t>Optreden accountant in de AVA</a:t>
                      </a:r>
                      <a:r>
                        <a:rPr lang="nl-NL" sz="1200" u="none" strike="noStrike" noProof="0" dirty="0"/>
                        <a:t>.</a:t>
                      </a:r>
                    </a:p>
                  </a:txBody>
                  <a:tcPr/>
                </a:tc>
                <a:extLst>
                  <a:ext uri="{0D108BD9-81ED-4DB2-BD59-A6C34878D82A}">
                    <a16:rowId xmlns:a16="http://schemas.microsoft.com/office/drawing/2014/main" val="2858629803"/>
                  </a:ext>
                </a:extLst>
              </a:tr>
              <a:tr h="519252">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dirty="0"/>
                        <a:t>De impact is beperkt tot controlerend accountants van beursgenoteerde ondernemingen.</a:t>
                      </a:r>
                    </a:p>
                  </a:txBody>
                  <a:tcPr/>
                </a:tc>
                <a:extLst>
                  <a:ext uri="{0D108BD9-81ED-4DB2-BD59-A6C34878D82A}">
                    <a16:rowId xmlns:a16="http://schemas.microsoft.com/office/drawing/2014/main" val="1848354510"/>
                  </a:ext>
                </a:extLst>
              </a:tr>
              <a:tr h="468257">
                <a:tc>
                  <a:txBody>
                    <a:bodyPr/>
                    <a:lstStyle/>
                    <a:p>
                      <a:pPr lvl="0">
                        <a:buNone/>
                      </a:pPr>
                      <a:r>
                        <a:rPr lang="nl-NL" sz="1200" u="none" strike="noStrike" noProof="0" dirty="0"/>
                        <a:t>Status:</a:t>
                      </a:r>
                    </a:p>
                  </a:txBody>
                  <a:tcPr/>
                </a:tc>
                <a:tc>
                  <a:txBody>
                    <a:bodyPr/>
                    <a:lstStyle/>
                    <a:p>
                      <a:pPr marL="0" marR="0" lvl="0" indent="0" algn="l">
                        <a:lnSpc>
                          <a:spcPct val="100000"/>
                        </a:lnSpc>
                        <a:spcBef>
                          <a:spcPct val="20000"/>
                        </a:spcBef>
                        <a:spcAft>
                          <a:spcPct val="0"/>
                        </a:spcAft>
                        <a:buNone/>
                      </a:pPr>
                      <a:r>
                        <a:rPr lang="nl-NL" sz="1200" b="0" i="0" u="none" strike="noStrike" noProof="0" dirty="0"/>
                        <a:t>Werkgroep Toekomst Accountantsberoep heeft een start gemaakt met het opstellen van een </a:t>
                      </a:r>
                      <a:r>
                        <a:rPr lang="nl-NL" sz="1200" b="0" i="0" u="none" strike="noStrike" noProof="0" dirty="0" err="1"/>
                        <a:t>white</a:t>
                      </a:r>
                      <a:r>
                        <a:rPr lang="nl-NL" sz="1200" b="0" i="0" u="none" strike="noStrike" noProof="0" dirty="0"/>
                        <a:t> paper.</a:t>
                      </a:r>
                      <a:endParaRPr lang="nl-NL" sz="1200" u="none" strike="noStrike"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6928913"/>
                  </a:ext>
                </a:extLst>
              </a:tr>
              <a:tr h="730480">
                <a:tc>
                  <a:txBody>
                    <a:bodyPr/>
                    <a:lstStyle/>
                    <a:p>
                      <a:pPr lvl="0">
                        <a:buNone/>
                      </a:pPr>
                      <a:r>
                        <a:rPr lang="nl-NL" sz="1200" u="none" strike="noStrike" noProof="0"/>
                        <a:t>Planning:</a:t>
                      </a:r>
                    </a:p>
                    <a:p>
                      <a:pPr marL="285750" lvl="0" indent="-285750">
                        <a:buFont typeface="Arial"/>
                        <a:buChar char="•"/>
                      </a:pPr>
                      <a:r>
                        <a:rPr lang="nl-NL" sz="1200" u="none" strike="noStrike" noProof="0"/>
                        <a:t>ACB</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PM 2022</a:t>
                      </a:r>
                    </a:p>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dirty="0">
                          <a:solidFill>
                            <a:schemeClr val="tx1"/>
                          </a:solidFill>
                        </a:rPr>
                        <a:t>Q2 2022</a:t>
                      </a:r>
                    </a:p>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470062945"/>
                  </a:ext>
                </a:extLst>
              </a:tr>
              <a:tr h="319573">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7E92A1B1-13EE-4AA2-9F7C-83CDC865EAE7}"/>
              </a:ext>
            </a:extLst>
          </p:cNvPr>
          <p:cNvGraphicFramePr/>
          <p:nvPr>
            <p:extLst>
              <p:ext uri="{D42A27DB-BD31-4B8C-83A1-F6EECF244321}">
                <p14:modId xmlns:p14="http://schemas.microsoft.com/office/powerpoint/2010/main" val="4239759776"/>
              </p:ext>
            </p:extLst>
          </p:nvPr>
        </p:nvGraphicFramePr>
        <p:xfrm>
          <a:off x="7098030" y="-4381"/>
          <a:ext cx="2331721" cy="1931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5776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245" y="252955"/>
            <a:ext cx="8209607" cy="828209"/>
          </a:xfrm>
        </p:spPr>
        <p:txBody>
          <a:bodyPr/>
          <a:lstStyle/>
          <a:p>
            <a:r>
              <a:rPr lang="nl-NL" dirty="0"/>
              <a:t>Verantwoordelijkheid van de accountant         bij deponering jaarrekening</a:t>
            </a:r>
            <a:endParaRPr lang="nl-NL" dirty="0">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22</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779165549"/>
              </p:ext>
            </p:extLst>
          </p:nvPr>
        </p:nvGraphicFramePr>
        <p:xfrm>
          <a:off x="307298" y="1250017"/>
          <a:ext cx="7955363" cy="3594570"/>
        </p:xfrm>
        <a:graphic>
          <a:graphicData uri="http://schemas.openxmlformats.org/drawingml/2006/table">
            <a:tbl>
              <a:tblPr firstRow="1" bandRow="1">
                <a:tableStyleId>{5FD0F851-EC5A-4D38-B0AD-8093EC10F338}</a:tableStyleId>
              </a:tblPr>
              <a:tblGrid>
                <a:gridCol w="1542042">
                  <a:extLst>
                    <a:ext uri="{9D8B030D-6E8A-4147-A177-3AD203B41FA5}">
                      <a16:colId xmlns:a16="http://schemas.microsoft.com/office/drawing/2014/main" val="1513426338"/>
                    </a:ext>
                  </a:extLst>
                </a:gridCol>
                <a:gridCol w="6413321">
                  <a:extLst>
                    <a:ext uri="{9D8B030D-6E8A-4147-A177-3AD203B41FA5}">
                      <a16:colId xmlns:a16="http://schemas.microsoft.com/office/drawing/2014/main" val="594080699"/>
                    </a:ext>
                  </a:extLst>
                </a:gridCol>
              </a:tblGrid>
              <a:tr h="395786">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dirty="0">
                          <a:solidFill>
                            <a:srgbClr val="00B050"/>
                          </a:solidFill>
                          <a:hlinkClick r:id="rId3" action="ppaction://hlinksldjump"/>
                        </a:rPr>
                        <a:t>SCE21003</a:t>
                      </a:r>
                      <a:r>
                        <a:rPr lang="nl-NL" sz="1200" u="none" strike="noStrike" noProof="0" dirty="0">
                          <a:solidFill>
                            <a:srgbClr val="00B050"/>
                          </a:solidFill>
                        </a:rPr>
                        <a:t> </a:t>
                      </a:r>
                    </a:p>
                  </a:txBody>
                  <a:tcPr/>
                </a:tc>
                <a:extLst>
                  <a:ext uri="{0D108BD9-81ED-4DB2-BD59-A6C34878D82A}">
                    <a16:rowId xmlns:a16="http://schemas.microsoft.com/office/drawing/2014/main" val="1134644624"/>
                  </a:ext>
                </a:extLst>
              </a:tr>
              <a:tr h="289275">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SCE / ACB / IESBA</a:t>
                      </a:r>
                    </a:p>
                  </a:txBody>
                  <a:tcPr/>
                </a:tc>
                <a:extLst>
                  <a:ext uri="{0D108BD9-81ED-4DB2-BD59-A6C34878D82A}">
                    <a16:rowId xmlns:a16="http://schemas.microsoft.com/office/drawing/2014/main" val="2645348072"/>
                  </a:ext>
                </a:extLst>
              </a:tr>
              <a:tr h="669208">
                <a:tc>
                  <a:txBody>
                    <a:bodyPr/>
                    <a:lstStyle/>
                    <a:p>
                      <a:pPr lvl="0">
                        <a:buNone/>
                      </a:pPr>
                      <a:r>
                        <a:rPr lang="nl-NL" sz="1200" u="none" strike="noStrike" noProof="0" dirty="0"/>
                        <a:t>Waarom:</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dirty="0">
                          <a:effectLst/>
                          <a:latin typeface="Arial"/>
                          <a:ea typeface="Calibri" panose="020F0502020204030204" pitchFamily="34" charset="0"/>
                          <a:cs typeface="Times New Roman"/>
                        </a:rPr>
                        <a:t>Werkgroep onderzoekt wat de verantwoordelijkheid van de accountant is bij het deponeren van de jaarrekening. Werkgroep </a:t>
                      </a:r>
                      <a:r>
                        <a:rPr lang="nl-NL" sz="1200" dirty="0">
                          <a:solidFill>
                            <a:schemeClr val="tx1"/>
                          </a:solidFill>
                          <a:effectLst/>
                          <a:latin typeface="Arial"/>
                          <a:ea typeface="Calibri" panose="020F0502020204030204" pitchFamily="34" charset="0"/>
                          <a:cs typeface="Times New Roman"/>
                        </a:rPr>
                        <a:t>denkt </a:t>
                      </a:r>
                      <a:r>
                        <a:rPr lang="nl-NL" sz="1200" dirty="0">
                          <a:effectLst/>
                          <a:latin typeface="Arial"/>
                          <a:ea typeface="Calibri" panose="020F0502020204030204" pitchFamily="34" charset="0"/>
                          <a:cs typeface="Times New Roman"/>
                        </a:rPr>
                        <a:t>aan een handreiking als de vorm van publicatie over de uitkomsten.</a:t>
                      </a:r>
                    </a:p>
                  </a:txBody>
                  <a:tcPr/>
                </a:tc>
                <a:extLst>
                  <a:ext uri="{0D108BD9-81ED-4DB2-BD59-A6C34878D82A}">
                    <a16:rowId xmlns:a16="http://schemas.microsoft.com/office/drawing/2014/main" val="2858629803"/>
                  </a:ext>
                </a:extLst>
              </a:tr>
              <a:tr h="669208">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dirty="0">
                          <a:effectLst/>
                          <a:latin typeface="Arial"/>
                          <a:ea typeface="Calibri" panose="020F0502020204030204" pitchFamily="34" charset="0"/>
                          <a:cs typeface="Times New Roman"/>
                        </a:rPr>
                        <a:t>De accountant wordt meer bewust welke stappen gezet kunnen worden tegen de maatschappelijke ongewenstheid van niet/te late deponering.</a:t>
                      </a:r>
                    </a:p>
                  </a:txBody>
                  <a:tcPr/>
                </a:tc>
                <a:extLst>
                  <a:ext uri="{0D108BD9-81ED-4DB2-BD59-A6C34878D82A}">
                    <a16:rowId xmlns:a16="http://schemas.microsoft.com/office/drawing/2014/main" val="610910860"/>
                  </a:ext>
                </a:extLst>
              </a:tr>
              <a:tr h="478006">
                <a:tc>
                  <a:txBody>
                    <a:bodyPr/>
                    <a:lstStyle/>
                    <a:p>
                      <a:pPr lvl="0">
                        <a:buNone/>
                      </a:pPr>
                      <a:r>
                        <a:rPr lang="nl-NL" sz="1200" u="none" strike="noStrike" noProof="0"/>
                        <a:t>Status:</a:t>
                      </a:r>
                    </a:p>
                    <a:p>
                      <a:pPr lvl="0">
                        <a:buNone/>
                      </a:pPr>
                      <a:endParaRPr lang="nl-NL" sz="1200" u="none" strike="noStrike" noProof="0">
                        <a:solidFill>
                          <a:srgbClr val="00B050"/>
                        </a:solidFill>
                      </a:endParaRP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a:latin typeface="Arial"/>
                          <a:cs typeface="Arial"/>
                        </a:rPr>
                        <a:t>Projectplan is gereed en goedgekeurd. </a:t>
                      </a:r>
                    </a:p>
                  </a:txBody>
                  <a:tcPr/>
                </a:tc>
                <a:extLst>
                  <a:ext uri="{0D108BD9-81ED-4DB2-BD59-A6C34878D82A}">
                    <a16:rowId xmlns:a16="http://schemas.microsoft.com/office/drawing/2014/main" val="1556928913"/>
                  </a:ext>
                </a:extLst>
              </a:tr>
              <a:tr h="750584">
                <a:tc>
                  <a:txBody>
                    <a:bodyPr/>
                    <a:lstStyle/>
                    <a:p>
                      <a:pPr lvl="0">
                        <a:buNone/>
                      </a:pPr>
                      <a:r>
                        <a:rPr lang="nl-NL" sz="1200" u="none" strike="noStrike" noProof="0" dirty="0"/>
                        <a:t>Planning:</a:t>
                      </a:r>
                    </a:p>
                    <a:p>
                      <a:pPr marL="285750" lvl="0" indent="-285750">
                        <a:buFont typeface="Arial"/>
                        <a:buChar char="•"/>
                      </a:pPr>
                      <a:r>
                        <a:rPr lang="nl-NL" sz="1200" u="none" strike="noStrike" noProof="0" dirty="0"/>
                        <a:t>ACB</a:t>
                      </a:r>
                    </a:p>
                    <a:p>
                      <a:pPr marL="285750" lvl="0" indent="-285750">
                        <a:buFont typeface="Arial"/>
                        <a:buChar char="•"/>
                      </a:pPr>
                      <a:r>
                        <a:rPr lang="nl-NL" sz="1200" u="none" strike="noStrike" noProof="0" dirty="0"/>
                        <a:t>SCE</a:t>
                      </a:r>
                    </a:p>
                  </a:txBody>
                  <a:tcPr/>
                </a:tc>
                <a:tc>
                  <a:txBody>
                    <a:bodyPr/>
                    <a:lstStyle/>
                    <a:p>
                      <a:pPr>
                        <a:lnSpc>
                          <a:spcPct val="100000"/>
                        </a:lnSpc>
                        <a:spcBef>
                          <a:spcPts val="0"/>
                        </a:spcBef>
                        <a:buFontTx/>
                        <a:buNone/>
                      </a:pPr>
                      <a:r>
                        <a:rPr lang="nl-NL" sz="1200" dirty="0">
                          <a:solidFill>
                            <a:schemeClr val="tx1"/>
                          </a:solidFill>
                          <a:effectLst/>
                          <a:latin typeface="Arial"/>
                          <a:ea typeface="Calibri" panose="020F0502020204030204" pitchFamily="34" charset="0"/>
                          <a:cs typeface="Times New Roman"/>
                        </a:rPr>
                        <a:t>PM 2022 </a:t>
                      </a:r>
                    </a:p>
                    <a:p>
                      <a:pPr marL="0" lvl="0" indent="0" algn="l">
                        <a:lnSpc>
                          <a:spcPct val="100000"/>
                        </a:lnSpc>
                        <a:spcBef>
                          <a:spcPct val="20000"/>
                        </a:spcBef>
                        <a:spcAft>
                          <a:spcPct val="0"/>
                        </a:spcAft>
                        <a:buNone/>
                      </a:pPr>
                      <a:r>
                        <a:rPr lang="nl-NL" sz="1200" u="none" strike="noStrike" noProof="0" dirty="0">
                          <a:solidFill>
                            <a:schemeClr val="tx1"/>
                          </a:solidFill>
                        </a:rPr>
                        <a:t>Q3-2022</a:t>
                      </a:r>
                    </a:p>
                    <a:p>
                      <a:pPr marL="0" lvl="0" indent="0" algn="l">
                        <a:lnSpc>
                          <a:spcPct val="100000"/>
                        </a:lnSpc>
                        <a:spcBef>
                          <a:spcPct val="20000"/>
                        </a:spcBef>
                        <a:spcAft>
                          <a:spcPct val="0"/>
                        </a:spcAft>
                        <a:buNone/>
                      </a:pPr>
                      <a:r>
                        <a:rPr lang="nl-NL" sz="1200" u="none" strike="noStrike" noProof="0" dirty="0">
                          <a:solidFill>
                            <a:schemeClr val="tx1"/>
                          </a:solidFill>
                        </a:rPr>
                        <a:t>Q2/3-2022</a:t>
                      </a:r>
                    </a:p>
                  </a:txBody>
                  <a:tcPr/>
                </a:tc>
                <a:extLst>
                  <a:ext uri="{0D108BD9-81ED-4DB2-BD59-A6C34878D82A}">
                    <a16:rowId xmlns:a16="http://schemas.microsoft.com/office/drawing/2014/main" val="1470062945"/>
                  </a:ext>
                </a:extLst>
              </a:tr>
              <a:tr h="342503">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7E92A1B1-13EE-4AA2-9F7C-83CDC865EAE7}"/>
              </a:ext>
            </a:extLst>
          </p:cNvPr>
          <p:cNvGraphicFramePr/>
          <p:nvPr/>
        </p:nvGraphicFramePr>
        <p:xfrm>
          <a:off x="7098030" y="-4381"/>
          <a:ext cx="2331721" cy="1931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6325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245" y="116891"/>
            <a:ext cx="8209607" cy="828209"/>
          </a:xfrm>
        </p:spPr>
        <p:txBody>
          <a:bodyPr/>
          <a:lstStyle/>
          <a:p>
            <a:r>
              <a:rPr lang="nl-NL" dirty="0">
                <a:cs typeface="Arial"/>
              </a:rPr>
              <a:t>Toepassing NV NOCLAR</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23</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4014861919"/>
              </p:ext>
            </p:extLst>
          </p:nvPr>
        </p:nvGraphicFramePr>
        <p:xfrm>
          <a:off x="307298" y="911642"/>
          <a:ext cx="7955363" cy="3965785"/>
        </p:xfrm>
        <a:graphic>
          <a:graphicData uri="http://schemas.openxmlformats.org/drawingml/2006/table">
            <a:tbl>
              <a:tblPr firstRow="1" bandRow="1">
                <a:tableStyleId>{5FD0F851-EC5A-4D38-B0AD-8093EC10F338}</a:tableStyleId>
              </a:tblPr>
              <a:tblGrid>
                <a:gridCol w="1542042">
                  <a:extLst>
                    <a:ext uri="{9D8B030D-6E8A-4147-A177-3AD203B41FA5}">
                      <a16:colId xmlns:a16="http://schemas.microsoft.com/office/drawing/2014/main" val="1513426338"/>
                    </a:ext>
                  </a:extLst>
                </a:gridCol>
                <a:gridCol w="6413321">
                  <a:extLst>
                    <a:ext uri="{9D8B030D-6E8A-4147-A177-3AD203B41FA5}">
                      <a16:colId xmlns:a16="http://schemas.microsoft.com/office/drawing/2014/main" val="594080699"/>
                    </a:ext>
                  </a:extLst>
                </a:gridCol>
              </a:tblGrid>
              <a:tr h="266451">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solidFill>
                            <a:srgbClr val="00B050"/>
                          </a:solidFill>
                          <a:hlinkClick r:id="rId3" action="ppaction://hlinksldjump"/>
                        </a:rPr>
                        <a:t>SCE210004</a:t>
                      </a:r>
                      <a:r>
                        <a:rPr lang="nl-NL" sz="1200" u="none" strike="noStrike" noProof="0">
                          <a:solidFill>
                            <a:srgbClr val="00B050"/>
                          </a:solidFill>
                        </a:rPr>
                        <a:t> </a:t>
                      </a:r>
                    </a:p>
                  </a:txBody>
                  <a:tcPr/>
                </a:tc>
                <a:extLst>
                  <a:ext uri="{0D108BD9-81ED-4DB2-BD59-A6C34878D82A}">
                    <a16:rowId xmlns:a16="http://schemas.microsoft.com/office/drawing/2014/main" val="1134644624"/>
                  </a:ext>
                </a:extLst>
              </a:tr>
              <a:tr h="266994">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SCE / ACB </a:t>
                      </a:r>
                    </a:p>
                  </a:txBody>
                  <a:tcPr/>
                </a:tc>
                <a:extLst>
                  <a:ext uri="{0D108BD9-81ED-4DB2-BD59-A6C34878D82A}">
                    <a16:rowId xmlns:a16="http://schemas.microsoft.com/office/drawing/2014/main" val="2645348072"/>
                  </a:ext>
                </a:extLst>
              </a:tr>
              <a:tr h="1182385">
                <a:tc>
                  <a:txBody>
                    <a:bodyPr/>
                    <a:lstStyle/>
                    <a:p>
                      <a:pPr lvl="0">
                        <a:buNone/>
                      </a:pPr>
                      <a:r>
                        <a:rPr lang="nl-NL" sz="1200" u="none" strike="noStrike" noProof="0"/>
                        <a:t>Waarom:</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200" u="none" strike="noStrike" noProof="0" dirty="0"/>
                        <a:t>NV NOCLAR blijkt niet voldoende bekend bij de leden. </a:t>
                      </a:r>
                      <a:r>
                        <a:rPr lang="nl-NL" sz="1200" b="0" i="0" u="none" strike="noStrike" noProof="0" dirty="0">
                          <a:latin typeface="Arial"/>
                        </a:rPr>
                        <a:t>Doel is om vast te stellen wat de meest prangende vragen en pijnpunten zijn rondom de toepassing van de NV NOCLAR; en hoe deze vragen kunnen worden beantwoord dan wel hoe pijnpunten indien mogelijk kunnen worden opgelost.  </a:t>
                      </a:r>
                      <a:endParaRPr lang="nl-NL" dirty="0"/>
                    </a:p>
                    <a:p>
                      <a:pPr marL="0" marR="0" lvl="0" indent="0" algn="l">
                        <a:lnSpc>
                          <a:spcPct val="100000"/>
                        </a:lnSpc>
                        <a:spcBef>
                          <a:spcPct val="20000"/>
                        </a:spcBef>
                        <a:spcAft>
                          <a:spcPct val="0"/>
                        </a:spcAft>
                        <a:buClrTx/>
                        <a:buSzTx/>
                        <a:buFontTx/>
                        <a:buNone/>
                      </a:pPr>
                      <a:r>
                        <a:rPr lang="nl-NL" sz="1200" b="0" i="0" u="none" strike="noStrike" noProof="0" dirty="0">
                          <a:latin typeface="Arial"/>
                        </a:rPr>
                        <a:t>De uitkomsten van het onderzoek rondom de toepassing van de NV NOCLAR zullen in een rapportage worden verwerkt.</a:t>
                      </a:r>
                      <a:endParaRPr lang="nl-NL" sz="1200" u="none" strike="noStrike" noProof="0" dirty="0"/>
                    </a:p>
                  </a:txBody>
                  <a:tcPr/>
                </a:tc>
                <a:extLst>
                  <a:ext uri="{0D108BD9-81ED-4DB2-BD59-A6C34878D82A}">
                    <a16:rowId xmlns:a16="http://schemas.microsoft.com/office/drawing/2014/main" val="2858629803"/>
                  </a:ext>
                </a:extLst>
              </a:tr>
              <a:tr h="441189">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dirty="0">
                          <a:latin typeface="Arial" panose="020B0604020202020204" pitchFamily="34" charset="0"/>
                          <a:cs typeface="Arial" panose="020B0604020202020204" pitchFamily="34" charset="0"/>
                        </a:rPr>
                        <a:t>De verwachting is dat vanwege onbekendheid van NOCLAR de impact aanzienlijk is door bewustwording en het beter toepassen van NV NOCLAR door accountants.</a:t>
                      </a:r>
                      <a:endParaRPr lang="nl-NL" sz="1200" u="none" strike="noStrike" noProof="0"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1696701"/>
                  </a:ext>
                </a:extLst>
              </a:tr>
              <a:tr h="441189">
                <a:tc>
                  <a:txBody>
                    <a:bodyPr/>
                    <a:lstStyle/>
                    <a:p>
                      <a:pPr lvl="0">
                        <a:buNone/>
                      </a:pPr>
                      <a:r>
                        <a:rPr lang="nl-NL" sz="1200" u="none" strike="noStrike" noProof="0" dirty="0"/>
                        <a:t>Status:</a:t>
                      </a:r>
                    </a:p>
                    <a:p>
                      <a:pPr lvl="0">
                        <a:buNone/>
                      </a:pPr>
                      <a:endParaRPr lang="nl-NL" sz="1200" u="none" strike="noStrike" noProof="0" dirty="0">
                        <a:solidFill>
                          <a:srgbClr val="00B050"/>
                        </a:solidFill>
                      </a:endParaRP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dirty="0">
                          <a:latin typeface="Arial" panose="020B0604020202020204" pitchFamily="34" charset="0"/>
                          <a:cs typeface="Arial" panose="020B0604020202020204" pitchFamily="34" charset="0"/>
                        </a:rPr>
                        <a:t>Project is gestart in 2021 en loopt door tot in 2022. Projectplan is gereed en nu volgt nadere uitvoering ervan.</a:t>
                      </a:r>
                      <a:endParaRPr lang="nl-NL" sz="1200" u="none" strike="noStrike" noProof="0"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6928913"/>
                  </a:ext>
                </a:extLst>
              </a:tr>
              <a:tr h="266994">
                <a:tc>
                  <a:txBody>
                    <a:bodyPr/>
                    <a:lstStyle/>
                    <a:p>
                      <a:pPr lvl="0">
                        <a:buNone/>
                      </a:pPr>
                      <a:r>
                        <a:rPr lang="nl-NL" sz="1200" u="none" strike="noStrike" noProof="0"/>
                        <a:t>Implementatie:</a:t>
                      </a:r>
                    </a:p>
                  </a:txBody>
                  <a:tcPr/>
                </a:tc>
                <a:tc>
                  <a:txBody>
                    <a:bodyPr/>
                    <a:lstStyle/>
                    <a:p>
                      <a:pPr marL="0" lvl="0" indent="0" algn="l">
                        <a:lnSpc>
                          <a:spcPct val="100000"/>
                        </a:lnSpc>
                        <a:spcBef>
                          <a:spcPct val="20000"/>
                        </a:spcBef>
                        <a:spcAft>
                          <a:spcPct val="0"/>
                        </a:spcAft>
                        <a:buNone/>
                      </a:pPr>
                      <a:r>
                        <a:rPr lang="nl-NL" sz="1200" u="none" strike="noStrike" noProof="0">
                          <a:solidFill>
                            <a:schemeClr val="tx1"/>
                          </a:solidFill>
                        </a:rPr>
                        <a:t>2022   PM</a:t>
                      </a:r>
                    </a:p>
                  </a:txBody>
                  <a:tcPr/>
                </a:tc>
                <a:extLst>
                  <a:ext uri="{0D108BD9-81ED-4DB2-BD59-A6C34878D82A}">
                    <a16:rowId xmlns:a16="http://schemas.microsoft.com/office/drawing/2014/main" val="3688051013"/>
                  </a:ext>
                </a:extLst>
              </a:tr>
              <a:tr h="662948">
                <a:tc>
                  <a:txBody>
                    <a:bodyPr/>
                    <a:lstStyle/>
                    <a:p>
                      <a:pPr lvl="0">
                        <a:buNone/>
                      </a:pPr>
                      <a:r>
                        <a:rPr lang="nl-NL" sz="1200" u="none" strike="noStrike" noProof="0" dirty="0"/>
                        <a:t>Planning:</a:t>
                      </a:r>
                    </a:p>
                    <a:p>
                      <a:pPr marL="285750" lvl="0" indent="-285750">
                        <a:buFont typeface="Arial"/>
                        <a:buChar char="•"/>
                      </a:pPr>
                      <a:r>
                        <a:rPr lang="nl-NL" sz="1200" u="none" strike="noStrike" noProof="0" dirty="0"/>
                        <a:t>ACB</a:t>
                      </a:r>
                    </a:p>
                    <a:p>
                      <a:pPr marL="285750" lvl="0" indent="-285750">
                        <a:buFont typeface="Arial"/>
                        <a:buChar char="•"/>
                      </a:pPr>
                      <a:r>
                        <a:rPr lang="nl-NL" sz="1200" u="none" strike="noStrike" noProof="0" dirty="0"/>
                        <a:t>SCE</a:t>
                      </a:r>
                    </a:p>
                  </a:txBody>
                  <a:tcPr/>
                </a:tc>
                <a:tc>
                  <a:txBody>
                    <a:bodyPr/>
                    <a:lstStyle/>
                    <a:p>
                      <a:pPr marL="0" indent="0">
                        <a:lnSpc>
                          <a:spcPct val="115000"/>
                        </a:lnSpc>
                        <a:spcBef>
                          <a:spcPts val="0"/>
                        </a:spcBef>
                        <a:buNone/>
                      </a:pPr>
                      <a:endParaRPr lang="nl-NL" sz="11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0"/>
                        </a:spcBef>
                        <a:buFontTx/>
                        <a:buNone/>
                      </a:pPr>
                      <a:r>
                        <a:rPr lang="nl-NL" sz="1200" dirty="0">
                          <a:solidFill>
                            <a:schemeClr val="tx1"/>
                          </a:solidFill>
                          <a:effectLst/>
                          <a:latin typeface="Arial"/>
                          <a:ea typeface="Calibri" panose="020F0502020204030204" pitchFamily="34" charset="0"/>
                          <a:cs typeface="Times New Roman"/>
                        </a:rPr>
                        <a:t>Q3 2022</a:t>
                      </a:r>
                    </a:p>
                    <a:p>
                      <a:pPr>
                        <a:lnSpc>
                          <a:spcPct val="115000"/>
                        </a:lnSpc>
                        <a:spcBef>
                          <a:spcPts val="0"/>
                        </a:spcBef>
                        <a:buFontTx/>
                        <a:buNone/>
                      </a:pPr>
                      <a:r>
                        <a:rPr lang="nl-NL" sz="1200" dirty="0">
                          <a:solidFill>
                            <a:schemeClr val="tx1"/>
                          </a:solidFill>
                          <a:effectLst/>
                          <a:latin typeface="Arial"/>
                          <a:ea typeface="Calibri" panose="020F0502020204030204" pitchFamily="34" charset="0"/>
                          <a:cs typeface="Times New Roman"/>
                        </a:rPr>
                        <a:t>Q2 2022</a:t>
                      </a:r>
                    </a:p>
                  </a:txBody>
                  <a:tcPr/>
                </a:tc>
                <a:extLst>
                  <a:ext uri="{0D108BD9-81ED-4DB2-BD59-A6C34878D82A}">
                    <a16:rowId xmlns:a16="http://schemas.microsoft.com/office/drawing/2014/main" val="1470062945"/>
                  </a:ext>
                </a:extLst>
              </a:tr>
              <a:tr h="316122">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7E92A1B1-13EE-4AA2-9F7C-83CDC865EAE7}"/>
              </a:ext>
            </a:extLst>
          </p:cNvPr>
          <p:cNvGraphicFramePr/>
          <p:nvPr/>
        </p:nvGraphicFramePr>
        <p:xfrm>
          <a:off x="7098030" y="-4381"/>
          <a:ext cx="2331721" cy="1931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578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245" y="191539"/>
            <a:ext cx="8209607" cy="828209"/>
          </a:xfrm>
        </p:spPr>
        <p:txBody>
          <a:bodyPr/>
          <a:lstStyle/>
          <a:p>
            <a:r>
              <a:rPr lang="nl-NL"/>
              <a:t>Implementatie </a:t>
            </a:r>
            <a:r>
              <a:rPr lang="nl-NL" err="1"/>
              <a:t>CoE</a:t>
            </a:r>
            <a:r>
              <a:rPr lang="nl-NL"/>
              <a:t> - NAS</a:t>
            </a:r>
            <a:endParaRPr lang="nl-NL">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24</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24528105"/>
              </p:ext>
            </p:extLst>
          </p:nvPr>
        </p:nvGraphicFramePr>
        <p:xfrm>
          <a:off x="307298" y="1094366"/>
          <a:ext cx="7955363" cy="3732738"/>
        </p:xfrm>
        <a:graphic>
          <a:graphicData uri="http://schemas.openxmlformats.org/drawingml/2006/table">
            <a:tbl>
              <a:tblPr firstRow="1" bandRow="1">
                <a:tableStyleId>{5FD0F851-EC5A-4D38-B0AD-8093EC10F338}</a:tableStyleId>
              </a:tblPr>
              <a:tblGrid>
                <a:gridCol w="1542042">
                  <a:extLst>
                    <a:ext uri="{9D8B030D-6E8A-4147-A177-3AD203B41FA5}">
                      <a16:colId xmlns:a16="http://schemas.microsoft.com/office/drawing/2014/main" val="1513426338"/>
                    </a:ext>
                  </a:extLst>
                </a:gridCol>
                <a:gridCol w="6413321">
                  <a:extLst>
                    <a:ext uri="{9D8B030D-6E8A-4147-A177-3AD203B41FA5}">
                      <a16:colId xmlns:a16="http://schemas.microsoft.com/office/drawing/2014/main" val="594080699"/>
                    </a:ext>
                  </a:extLst>
                </a:gridCol>
              </a:tblGrid>
              <a:tr h="267763">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dirty="0">
                          <a:solidFill>
                            <a:srgbClr val="00B050"/>
                          </a:solidFill>
                          <a:hlinkClick r:id="rId3" action="ppaction://hlinksldjump"/>
                        </a:rPr>
                        <a:t>SCE21008</a:t>
                      </a:r>
                      <a:endParaRPr lang="nl-NL" sz="1200" u="none" strike="noStrike" noProof="0" dirty="0">
                        <a:solidFill>
                          <a:srgbClr val="00B050"/>
                        </a:solidFill>
                      </a:endParaRPr>
                    </a:p>
                  </a:txBody>
                  <a:tcPr/>
                </a:tc>
                <a:extLst>
                  <a:ext uri="{0D108BD9-81ED-4DB2-BD59-A6C34878D82A}">
                    <a16:rowId xmlns:a16="http://schemas.microsoft.com/office/drawing/2014/main" val="1134644624"/>
                  </a:ext>
                </a:extLst>
              </a:tr>
              <a:tr h="268309">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SCE / ACB </a:t>
                      </a:r>
                      <a:r>
                        <a:rPr lang="nl-NL" sz="1200" b="0" i="0" u="none" strike="noStrike" noProof="0" dirty="0">
                          <a:latin typeface="Arial"/>
                        </a:rPr>
                        <a:t>/ IESBA</a:t>
                      </a:r>
                      <a:endParaRPr lang="nl-NL" sz="1200" u="none" strike="noStrike" noProof="0" dirty="0"/>
                    </a:p>
                  </a:txBody>
                  <a:tcPr/>
                </a:tc>
                <a:extLst>
                  <a:ext uri="{0D108BD9-81ED-4DB2-BD59-A6C34878D82A}">
                    <a16:rowId xmlns:a16="http://schemas.microsoft.com/office/drawing/2014/main" val="2645348072"/>
                  </a:ext>
                </a:extLst>
              </a:tr>
              <a:tr h="626058">
                <a:tc>
                  <a:txBody>
                    <a:bodyPr/>
                    <a:lstStyle/>
                    <a:p>
                      <a:pPr lvl="0">
                        <a:buNone/>
                      </a:pPr>
                      <a:r>
                        <a:rPr lang="nl-NL" sz="1200" u="none" strike="noStrike" noProof="0" dirty="0"/>
                        <a:t>Waarom:</a:t>
                      </a: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dirty="0" err="1"/>
                        <a:t>CoE</a:t>
                      </a:r>
                      <a:r>
                        <a:rPr lang="nl-NL" sz="1200" u="none" strike="noStrike" noProof="0" dirty="0"/>
                        <a:t> is in 2021 op een aantal punten gewijzigd. Hoewel wij de </a:t>
                      </a:r>
                      <a:r>
                        <a:rPr lang="nl-NL" sz="1200" u="none" strike="noStrike" noProof="0" dirty="0" err="1"/>
                        <a:t>CoE</a:t>
                      </a:r>
                      <a:r>
                        <a:rPr lang="nl-NL" sz="1200" u="none" strike="noStrike" noProof="0" dirty="0"/>
                        <a:t> niet 1 op 1 overnemen, volgen wij de wijzigingen wel. Naar verwachting zal de wijziging van de COE dan ook tot wijzigingen in de VGBA en </a:t>
                      </a:r>
                      <a:r>
                        <a:rPr lang="nl-NL" sz="1200" u="none" strike="noStrike" noProof="0" dirty="0" err="1"/>
                        <a:t>ViO</a:t>
                      </a:r>
                      <a:r>
                        <a:rPr lang="nl-NL" sz="1200" u="none" strike="noStrike" noProof="0" dirty="0"/>
                        <a:t> leiden.</a:t>
                      </a:r>
                    </a:p>
                  </a:txBody>
                  <a:tcPr/>
                </a:tc>
                <a:extLst>
                  <a:ext uri="{0D108BD9-81ED-4DB2-BD59-A6C34878D82A}">
                    <a16:rowId xmlns:a16="http://schemas.microsoft.com/office/drawing/2014/main" val="2858629803"/>
                  </a:ext>
                </a:extLst>
              </a:tr>
              <a:tr h="626058">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dirty="0">
                          <a:solidFill>
                            <a:schemeClr val="tx1"/>
                          </a:solidFill>
                        </a:rPr>
                        <a:t>De impact is beperkt tot een verdere</a:t>
                      </a:r>
                      <a:r>
                        <a:rPr lang="nl-NL" sz="1200" u="none" strike="noStrike" baseline="0" noProof="0" dirty="0">
                          <a:solidFill>
                            <a:schemeClr val="tx1"/>
                          </a:solidFill>
                        </a:rPr>
                        <a:t> aanscherping van onafhankelijkheid bij samenloop van dienstverlening.</a:t>
                      </a:r>
                      <a:endParaRPr lang="nl-NL" sz="1200" u="none" strike="noStrike" noProof="0" dirty="0">
                        <a:solidFill>
                          <a:schemeClr val="tx1"/>
                        </a:solidFill>
                      </a:endParaRPr>
                    </a:p>
                    <a:p>
                      <a:pPr marL="0" marR="0" lvl="0" indent="0" algn="l" rtl="0" eaLnBrk="1" fontAlgn="auto" latinLnBrk="0" hangingPunct="1">
                        <a:lnSpc>
                          <a:spcPct val="100000"/>
                        </a:lnSpc>
                        <a:spcBef>
                          <a:spcPct val="20000"/>
                        </a:spcBef>
                        <a:spcAft>
                          <a:spcPct val="0"/>
                        </a:spcAft>
                        <a:buClrTx/>
                        <a:buSzTx/>
                        <a:buFontTx/>
                        <a:buNone/>
                      </a:pPr>
                      <a:endParaRPr lang="nl-NL" sz="1200" u="none" strike="noStrike" noProof="0" dirty="0"/>
                    </a:p>
                  </a:txBody>
                  <a:tcPr/>
                </a:tc>
                <a:extLst>
                  <a:ext uri="{0D108BD9-81ED-4DB2-BD59-A6C34878D82A}">
                    <a16:rowId xmlns:a16="http://schemas.microsoft.com/office/drawing/2014/main" val="1596211278"/>
                  </a:ext>
                </a:extLst>
              </a:tr>
              <a:tr h="562131">
                <a:tc>
                  <a:txBody>
                    <a:bodyPr/>
                    <a:lstStyle/>
                    <a:p>
                      <a:pPr lvl="0">
                        <a:buNone/>
                      </a:pPr>
                      <a:r>
                        <a:rPr lang="nl-NL" sz="1200" u="none" strike="noStrike" noProof="0"/>
                        <a:t>Status:</a:t>
                      </a:r>
                    </a:p>
                    <a:p>
                      <a:pPr lvl="0">
                        <a:buNone/>
                      </a:pPr>
                      <a:endParaRPr lang="nl-NL" sz="1200" u="none" strike="noStrike" noProof="0">
                        <a:solidFill>
                          <a:srgbClr val="00B050"/>
                        </a:solidFill>
                      </a:endParaRP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a:latin typeface="Arial"/>
                          <a:cs typeface="Arial"/>
                        </a:rPr>
                        <a:t>Project is eind 2021 opgestart.</a:t>
                      </a:r>
                    </a:p>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a:solidFill>
                            <a:schemeClr val="tx1"/>
                          </a:solidFill>
                          <a:latin typeface="Arial"/>
                          <a:cs typeface="Arial"/>
                        </a:rPr>
                        <a:t>Werkgroep is gestart met analyse van de wijzigingen. </a:t>
                      </a:r>
                    </a:p>
                  </a:txBody>
                  <a:tcPr/>
                </a:tc>
                <a:extLst>
                  <a:ext uri="{0D108BD9-81ED-4DB2-BD59-A6C34878D82A}">
                    <a16:rowId xmlns:a16="http://schemas.microsoft.com/office/drawing/2014/main" val="1556928913"/>
                  </a:ext>
                </a:extLst>
              </a:tr>
              <a:tr h="268309">
                <a:tc>
                  <a:txBody>
                    <a:bodyPr/>
                    <a:lstStyle/>
                    <a:p>
                      <a:pPr lvl="0">
                        <a:buNone/>
                      </a:pPr>
                      <a:r>
                        <a:rPr lang="nl-NL" sz="1200" u="none" strike="noStrike" noProof="0"/>
                        <a:t>Implementatie:</a:t>
                      </a:r>
                    </a:p>
                  </a:txBody>
                  <a:tcPr/>
                </a:tc>
                <a:tc>
                  <a:txBody>
                    <a:bodyPr/>
                    <a:lstStyle/>
                    <a:p>
                      <a:pPr marL="0" lvl="0" indent="0" algn="l">
                        <a:lnSpc>
                          <a:spcPct val="100000"/>
                        </a:lnSpc>
                        <a:spcBef>
                          <a:spcPct val="20000"/>
                        </a:spcBef>
                        <a:spcAft>
                          <a:spcPct val="0"/>
                        </a:spcAft>
                        <a:buNone/>
                      </a:pPr>
                      <a:r>
                        <a:rPr lang="nl-NL" sz="1200" u="none" strike="noStrike" noProof="0">
                          <a:solidFill>
                            <a:schemeClr val="tx1"/>
                          </a:solidFill>
                        </a:rPr>
                        <a:t>2023</a:t>
                      </a:r>
                    </a:p>
                  </a:txBody>
                  <a:tcPr/>
                </a:tc>
                <a:extLst>
                  <a:ext uri="{0D108BD9-81ED-4DB2-BD59-A6C34878D82A}">
                    <a16:rowId xmlns:a16="http://schemas.microsoft.com/office/drawing/2014/main" val="3688051013"/>
                  </a:ext>
                </a:extLst>
              </a:tr>
              <a:tr h="696184">
                <a:tc>
                  <a:txBody>
                    <a:bodyPr/>
                    <a:lstStyle/>
                    <a:p>
                      <a:pPr lvl="0">
                        <a:buNone/>
                      </a:pPr>
                      <a:r>
                        <a:rPr lang="nl-NL" sz="1200" u="none" strike="noStrike" noProof="0" dirty="0"/>
                        <a:t>Planning:</a:t>
                      </a:r>
                    </a:p>
                    <a:p>
                      <a:pPr marL="285750" lvl="0" indent="-285750">
                        <a:buFont typeface="Arial"/>
                        <a:buChar char="•"/>
                      </a:pPr>
                      <a:r>
                        <a:rPr lang="nl-NL" sz="1200" u="none" strike="noStrike" noProof="0" dirty="0"/>
                        <a:t>ACB</a:t>
                      </a:r>
                    </a:p>
                    <a:p>
                      <a:pPr marL="285750" lvl="0" indent="-285750">
                        <a:buFont typeface="Arial"/>
                        <a:buChar char="•"/>
                      </a:pPr>
                      <a:r>
                        <a:rPr lang="nl-NL" sz="1200" u="none" strike="noStrike" noProof="0" dirty="0"/>
                        <a:t>SCE</a:t>
                      </a:r>
                    </a:p>
                  </a:txBody>
                  <a:tcPr/>
                </a:tc>
                <a:tc>
                  <a:txBody>
                    <a:bodyPr/>
                    <a:lstStyle/>
                    <a:p>
                      <a:pPr marL="0" lvl="0" indent="0" algn="l">
                        <a:lnSpc>
                          <a:spcPct val="100000"/>
                        </a:lnSpc>
                        <a:spcBef>
                          <a:spcPct val="20000"/>
                        </a:spcBef>
                        <a:spcAft>
                          <a:spcPct val="0"/>
                        </a:spcAft>
                        <a:buNone/>
                      </a:pPr>
                      <a:r>
                        <a:rPr lang="nl-NL" sz="1200" u="none" strike="noStrike" noProof="0">
                          <a:solidFill>
                            <a:schemeClr val="tx1"/>
                          </a:solidFill>
                        </a:rPr>
                        <a:t>okt 2022</a:t>
                      </a:r>
                    </a:p>
                    <a:p>
                      <a:pPr marL="0" lvl="0" indent="0" algn="l">
                        <a:lnSpc>
                          <a:spcPct val="100000"/>
                        </a:lnSpc>
                        <a:spcBef>
                          <a:spcPct val="20000"/>
                        </a:spcBef>
                        <a:spcAft>
                          <a:spcPct val="0"/>
                        </a:spcAft>
                        <a:buNone/>
                      </a:pPr>
                      <a:r>
                        <a:rPr lang="nl-NL" sz="1200" u="none" strike="noStrike" baseline="0" noProof="0">
                          <a:solidFill>
                            <a:schemeClr val="tx1"/>
                          </a:solidFill>
                        </a:rPr>
                        <a:t>sept 2022</a:t>
                      </a:r>
                    </a:p>
                    <a:p>
                      <a:pPr marL="0" lvl="0" indent="0" algn="l">
                        <a:lnSpc>
                          <a:spcPct val="100000"/>
                        </a:lnSpc>
                        <a:spcBef>
                          <a:spcPct val="20000"/>
                        </a:spcBef>
                        <a:spcAft>
                          <a:spcPct val="0"/>
                        </a:spcAft>
                        <a:buNone/>
                      </a:pPr>
                      <a:r>
                        <a:rPr lang="nl-NL" sz="1200" u="none" strike="noStrike" baseline="0" noProof="0">
                          <a:solidFill>
                            <a:schemeClr val="tx1"/>
                          </a:solidFill>
                        </a:rPr>
                        <a:t>juli/aug 2022</a:t>
                      </a:r>
                      <a:endParaRPr lang="nl-NL" sz="1200" u="none" strike="noStrike" noProof="0">
                        <a:solidFill>
                          <a:schemeClr val="tx1"/>
                        </a:solidFill>
                      </a:endParaRPr>
                    </a:p>
                  </a:txBody>
                  <a:tcPr/>
                </a:tc>
                <a:extLst>
                  <a:ext uri="{0D108BD9-81ED-4DB2-BD59-A6C34878D82A}">
                    <a16:rowId xmlns:a16="http://schemas.microsoft.com/office/drawing/2014/main" val="1470062945"/>
                  </a:ext>
                </a:extLst>
              </a:tr>
              <a:tr h="317679">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7E92A1B1-13EE-4AA2-9F7C-83CDC865EAE7}"/>
              </a:ext>
            </a:extLst>
          </p:cNvPr>
          <p:cNvGraphicFramePr/>
          <p:nvPr>
            <p:extLst>
              <p:ext uri="{D42A27DB-BD31-4B8C-83A1-F6EECF244321}">
                <p14:modId xmlns:p14="http://schemas.microsoft.com/office/powerpoint/2010/main" val="2942475191"/>
              </p:ext>
            </p:extLst>
          </p:nvPr>
        </p:nvGraphicFramePr>
        <p:xfrm>
          <a:off x="7098030" y="-4381"/>
          <a:ext cx="2331721" cy="1931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8349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245" y="191539"/>
            <a:ext cx="8209607" cy="828209"/>
          </a:xfrm>
        </p:spPr>
        <p:txBody>
          <a:bodyPr/>
          <a:lstStyle/>
          <a:p>
            <a:r>
              <a:rPr lang="nl-NL"/>
              <a:t>Implementatie </a:t>
            </a:r>
            <a:r>
              <a:rPr lang="nl-NL" err="1"/>
              <a:t>CoE</a:t>
            </a:r>
            <a:r>
              <a:rPr lang="nl-NL"/>
              <a:t> - FEES</a:t>
            </a:r>
            <a:endParaRPr lang="nl-NL">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25</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3404249736"/>
              </p:ext>
            </p:extLst>
          </p:nvPr>
        </p:nvGraphicFramePr>
        <p:xfrm>
          <a:off x="307298" y="1032243"/>
          <a:ext cx="7955363" cy="3740020"/>
        </p:xfrm>
        <a:graphic>
          <a:graphicData uri="http://schemas.openxmlformats.org/drawingml/2006/table">
            <a:tbl>
              <a:tblPr firstRow="1" bandRow="1">
                <a:tableStyleId>{5FD0F851-EC5A-4D38-B0AD-8093EC10F338}</a:tableStyleId>
              </a:tblPr>
              <a:tblGrid>
                <a:gridCol w="1542042">
                  <a:extLst>
                    <a:ext uri="{9D8B030D-6E8A-4147-A177-3AD203B41FA5}">
                      <a16:colId xmlns:a16="http://schemas.microsoft.com/office/drawing/2014/main" val="1513426338"/>
                    </a:ext>
                  </a:extLst>
                </a:gridCol>
                <a:gridCol w="6413321">
                  <a:extLst>
                    <a:ext uri="{9D8B030D-6E8A-4147-A177-3AD203B41FA5}">
                      <a16:colId xmlns:a16="http://schemas.microsoft.com/office/drawing/2014/main" val="594080699"/>
                    </a:ext>
                  </a:extLst>
                </a:gridCol>
              </a:tblGrid>
              <a:tr h="280242">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dirty="0">
                          <a:solidFill>
                            <a:srgbClr val="00B050"/>
                          </a:solidFill>
                          <a:hlinkClick r:id="rId3" action="ppaction://hlinksldjump"/>
                        </a:rPr>
                        <a:t>SCE21009</a:t>
                      </a:r>
                      <a:endParaRPr lang="nl-NL" sz="1200" u="none" strike="noStrike" noProof="0" dirty="0">
                        <a:solidFill>
                          <a:srgbClr val="00B050"/>
                        </a:solidFill>
                      </a:endParaRPr>
                    </a:p>
                  </a:txBody>
                  <a:tcPr/>
                </a:tc>
                <a:extLst>
                  <a:ext uri="{0D108BD9-81ED-4DB2-BD59-A6C34878D82A}">
                    <a16:rowId xmlns:a16="http://schemas.microsoft.com/office/drawing/2014/main" val="1134644624"/>
                  </a:ext>
                </a:extLst>
              </a:tr>
              <a:tr h="280814">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SCE / ACB / IESBA</a:t>
                      </a:r>
                    </a:p>
                  </a:txBody>
                  <a:tcPr/>
                </a:tc>
                <a:extLst>
                  <a:ext uri="{0D108BD9-81ED-4DB2-BD59-A6C34878D82A}">
                    <a16:rowId xmlns:a16="http://schemas.microsoft.com/office/drawing/2014/main" val="2645348072"/>
                  </a:ext>
                </a:extLst>
              </a:tr>
              <a:tr h="655234">
                <a:tc>
                  <a:txBody>
                    <a:bodyPr/>
                    <a:lstStyle/>
                    <a:p>
                      <a:pPr lvl="0">
                        <a:buNone/>
                      </a:pPr>
                      <a:r>
                        <a:rPr lang="nl-NL" sz="1200" u="none" strike="noStrike" noProof="0" dirty="0"/>
                        <a:t>Waarom:</a:t>
                      </a:r>
                    </a:p>
                  </a:txBody>
                  <a:tcPr/>
                </a:tc>
                <a:tc>
                  <a:txBody>
                    <a:bodyPr/>
                    <a:lstStyle/>
                    <a:p>
                      <a:pPr marL="0" marR="0" lvl="0" indent="0" algn="l" rtl="0">
                        <a:lnSpc>
                          <a:spcPct val="100000"/>
                        </a:lnSpc>
                        <a:spcBef>
                          <a:spcPct val="20000"/>
                        </a:spcBef>
                        <a:spcAft>
                          <a:spcPct val="0"/>
                        </a:spcAft>
                        <a:buClrTx/>
                        <a:buSzTx/>
                        <a:buFontTx/>
                        <a:buNone/>
                      </a:pPr>
                      <a:r>
                        <a:rPr lang="nl-NL" sz="1200" u="none" strike="noStrike" noProof="0" dirty="0" err="1"/>
                        <a:t>CoE</a:t>
                      </a:r>
                      <a:r>
                        <a:rPr lang="nl-NL" sz="1200" u="none" strike="noStrike" noProof="0" dirty="0"/>
                        <a:t> is in 2021 op een aantal punten gewijzigd. Hoewel wij de </a:t>
                      </a:r>
                      <a:r>
                        <a:rPr lang="nl-NL" sz="1200" u="none" strike="noStrike" noProof="0" dirty="0" err="1"/>
                        <a:t>CoE</a:t>
                      </a:r>
                      <a:r>
                        <a:rPr lang="nl-NL" sz="1200" u="none" strike="noStrike" noProof="0" dirty="0"/>
                        <a:t> niet 1 op 1 overnemen, volgen wij de wijzigingen wel. Naar verwachting zal de wijziging van de COE dan ook tot wijzigingen in de VGBA en </a:t>
                      </a:r>
                      <a:r>
                        <a:rPr lang="nl-NL" sz="1200" u="none" strike="noStrike" noProof="0" dirty="0" err="1"/>
                        <a:t>ViO</a:t>
                      </a:r>
                      <a:r>
                        <a:rPr lang="nl-NL" sz="1200" u="none" strike="noStrike" noProof="0" dirty="0"/>
                        <a:t> leiden.</a:t>
                      </a:r>
                    </a:p>
                  </a:txBody>
                  <a:tcPr/>
                </a:tc>
                <a:extLst>
                  <a:ext uri="{0D108BD9-81ED-4DB2-BD59-A6C34878D82A}">
                    <a16:rowId xmlns:a16="http://schemas.microsoft.com/office/drawing/2014/main" val="2858629803"/>
                  </a:ext>
                </a:extLst>
              </a:tr>
              <a:tr h="655234">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dirty="0">
                          <a:solidFill>
                            <a:schemeClr val="tx1"/>
                          </a:solidFill>
                        </a:rPr>
                        <a:t>De impact is beperkt tot een verdere</a:t>
                      </a:r>
                      <a:r>
                        <a:rPr lang="nl-NL" sz="1200" u="none" strike="noStrike" baseline="0" noProof="0" dirty="0">
                          <a:solidFill>
                            <a:schemeClr val="tx1"/>
                          </a:solidFill>
                        </a:rPr>
                        <a:t> aanscherping van onafhankelijkheid bij vergoedingen.</a:t>
                      </a:r>
                      <a:endParaRPr lang="nl-NL" sz="1200" u="none" strike="noStrike" noProof="0" dirty="0">
                        <a:solidFill>
                          <a:schemeClr val="tx1"/>
                        </a:solidFill>
                      </a:endParaRPr>
                    </a:p>
                    <a:p>
                      <a:pPr marL="0" marR="0" lvl="0" indent="0" algn="l" rtl="0">
                        <a:lnSpc>
                          <a:spcPct val="100000"/>
                        </a:lnSpc>
                        <a:spcBef>
                          <a:spcPct val="20000"/>
                        </a:spcBef>
                        <a:spcAft>
                          <a:spcPct val="0"/>
                        </a:spcAft>
                        <a:buClrTx/>
                        <a:buSzTx/>
                        <a:buFontTx/>
                        <a:buNone/>
                      </a:pPr>
                      <a:endParaRPr lang="nl-NL" sz="1200" u="none" strike="noStrike" noProof="0" dirty="0"/>
                    </a:p>
                  </a:txBody>
                  <a:tcPr/>
                </a:tc>
                <a:extLst>
                  <a:ext uri="{0D108BD9-81ED-4DB2-BD59-A6C34878D82A}">
                    <a16:rowId xmlns:a16="http://schemas.microsoft.com/office/drawing/2014/main" val="1509107137"/>
                  </a:ext>
                </a:extLst>
              </a:tr>
              <a:tr h="526568">
                <a:tc>
                  <a:txBody>
                    <a:bodyPr/>
                    <a:lstStyle/>
                    <a:p>
                      <a:pPr lvl="0">
                        <a:buNone/>
                      </a:pPr>
                      <a:r>
                        <a:rPr lang="nl-NL" sz="1200" u="none" strike="noStrike" noProof="0"/>
                        <a:t>Status:</a:t>
                      </a:r>
                    </a:p>
                    <a:p>
                      <a:pPr lvl="0">
                        <a:buNone/>
                      </a:pPr>
                      <a:endParaRPr lang="nl-NL" sz="1200" u="none" strike="noStrike" noProof="0">
                        <a:solidFill>
                          <a:srgbClr val="00B050"/>
                        </a:solidFill>
                      </a:endParaRPr>
                    </a:p>
                  </a:txBody>
                  <a:tcPr/>
                </a:tc>
                <a:tc>
                  <a:txBody>
                    <a:bodyPr/>
                    <a:lstStyle/>
                    <a:p>
                      <a:pPr marL="0" marR="0" lvl="0" indent="0" algn="l" rtl="0">
                        <a:lnSpc>
                          <a:spcPct val="100000"/>
                        </a:lnSpc>
                        <a:spcBef>
                          <a:spcPct val="20000"/>
                        </a:spcBef>
                        <a:spcAft>
                          <a:spcPct val="0"/>
                        </a:spcAft>
                        <a:buClrTx/>
                        <a:buSzTx/>
                        <a:buFontTx/>
                        <a:buNone/>
                      </a:pPr>
                      <a:r>
                        <a:rPr lang="nl-NL" sz="1200" u="none" strike="noStrike" noProof="0">
                          <a:latin typeface="Arial"/>
                          <a:cs typeface="Arial"/>
                        </a:rPr>
                        <a:t>Project is eind 2021 opgestart.</a:t>
                      </a:r>
                    </a:p>
                    <a:p>
                      <a:pPr marL="0" marR="0" lvl="0" indent="0" algn="l" rtl="0">
                        <a:lnSpc>
                          <a:spcPct val="100000"/>
                        </a:lnSpc>
                        <a:spcBef>
                          <a:spcPct val="20000"/>
                        </a:spcBef>
                        <a:spcAft>
                          <a:spcPct val="0"/>
                        </a:spcAft>
                        <a:buClrTx/>
                        <a:buSzTx/>
                        <a:buFontTx/>
                        <a:buNone/>
                      </a:pPr>
                      <a:r>
                        <a:rPr lang="nl-NL" sz="1200" u="none" strike="noStrike" noProof="0">
                          <a:solidFill>
                            <a:schemeClr val="tx1"/>
                          </a:solidFill>
                          <a:latin typeface="Arial"/>
                          <a:cs typeface="Arial"/>
                        </a:rPr>
                        <a:t>Werkgroep is gestart met analyse van de wijzigingen. </a:t>
                      </a:r>
                      <a:endParaRPr lang="nl-NL"/>
                    </a:p>
                  </a:txBody>
                  <a:tcPr/>
                </a:tc>
                <a:extLst>
                  <a:ext uri="{0D108BD9-81ED-4DB2-BD59-A6C34878D82A}">
                    <a16:rowId xmlns:a16="http://schemas.microsoft.com/office/drawing/2014/main" val="1556928913"/>
                  </a:ext>
                </a:extLst>
              </a:tr>
              <a:tr h="280814">
                <a:tc>
                  <a:txBody>
                    <a:bodyPr/>
                    <a:lstStyle/>
                    <a:p>
                      <a:pPr lvl="0">
                        <a:buNone/>
                      </a:pPr>
                      <a:r>
                        <a:rPr lang="nl-NL" sz="1200" u="none" strike="noStrike" noProof="0"/>
                        <a:t>Implementatie:</a:t>
                      </a:r>
                    </a:p>
                  </a:txBody>
                  <a:tcPr/>
                </a:tc>
                <a:tc>
                  <a:txBody>
                    <a:bodyPr/>
                    <a:lstStyle/>
                    <a:p>
                      <a:pPr marL="0" lvl="0" indent="0" algn="l">
                        <a:lnSpc>
                          <a:spcPct val="100000"/>
                        </a:lnSpc>
                        <a:spcBef>
                          <a:spcPct val="20000"/>
                        </a:spcBef>
                        <a:spcAft>
                          <a:spcPct val="0"/>
                        </a:spcAft>
                        <a:buNone/>
                      </a:pPr>
                      <a:r>
                        <a:rPr lang="nl-NL" sz="1200" u="none" strike="noStrike" noProof="0">
                          <a:solidFill>
                            <a:schemeClr val="tx1"/>
                          </a:solidFill>
                        </a:rPr>
                        <a:t>2023</a:t>
                      </a:r>
                    </a:p>
                  </a:txBody>
                  <a:tcPr/>
                </a:tc>
                <a:extLst>
                  <a:ext uri="{0D108BD9-81ED-4DB2-BD59-A6C34878D82A}">
                    <a16:rowId xmlns:a16="http://schemas.microsoft.com/office/drawing/2014/main" val="3688051013"/>
                  </a:ext>
                </a:extLst>
              </a:tr>
              <a:tr h="728629">
                <a:tc>
                  <a:txBody>
                    <a:bodyPr/>
                    <a:lstStyle/>
                    <a:p>
                      <a:pPr lvl="0">
                        <a:spcBef>
                          <a:spcPts val="0"/>
                        </a:spcBef>
                        <a:spcAft>
                          <a:spcPts val="0"/>
                        </a:spcAft>
                        <a:buNone/>
                      </a:pPr>
                      <a:r>
                        <a:rPr lang="nl-NL" sz="1200" u="none" strike="noStrike" noProof="0" dirty="0"/>
                        <a:t>Planning:</a:t>
                      </a:r>
                    </a:p>
                    <a:p>
                      <a:pPr marL="285750" lvl="0" indent="-285750">
                        <a:spcBef>
                          <a:spcPts val="0"/>
                        </a:spcBef>
                        <a:spcAft>
                          <a:spcPts val="0"/>
                        </a:spcAft>
                        <a:buFont typeface="Arial"/>
                        <a:buChar char="•"/>
                      </a:pPr>
                      <a:r>
                        <a:rPr lang="nl-NL" sz="1200" u="none" strike="noStrike" noProof="0" dirty="0"/>
                        <a:t>ACB</a:t>
                      </a:r>
                    </a:p>
                    <a:p>
                      <a:pPr marL="285750" lvl="0" indent="-285750">
                        <a:spcBef>
                          <a:spcPts val="0"/>
                        </a:spcBef>
                        <a:spcAft>
                          <a:spcPts val="0"/>
                        </a:spcAft>
                        <a:buFont typeface="Arial"/>
                        <a:buChar char="•"/>
                      </a:pPr>
                      <a:r>
                        <a:rPr lang="nl-NL" sz="1200" u="none" strike="noStrike" noProof="0" dirty="0"/>
                        <a:t>SCE</a:t>
                      </a:r>
                    </a:p>
                  </a:txBody>
                  <a:tcPr/>
                </a:tc>
                <a:tc>
                  <a:txBody>
                    <a:bodyPr/>
                    <a:lstStyle/>
                    <a:p>
                      <a:pPr marL="0" lvl="0" indent="0" algn="l">
                        <a:lnSpc>
                          <a:spcPct val="100000"/>
                        </a:lnSpc>
                        <a:spcBef>
                          <a:spcPts val="0"/>
                        </a:spcBef>
                        <a:spcAft>
                          <a:spcPts val="0"/>
                        </a:spcAft>
                        <a:buNone/>
                      </a:pPr>
                      <a:r>
                        <a:rPr lang="nl-NL" sz="1200" u="none" strike="noStrike" noProof="0" dirty="0">
                          <a:solidFill>
                            <a:schemeClr val="tx1"/>
                          </a:solidFill>
                        </a:rPr>
                        <a:t>okt 2022</a:t>
                      </a:r>
                    </a:p>
                    <a:p>
                      <a:pPr marL="0" lvl="0" indent="0" algn="l">
                        <a:lnSpc>
                          <a:spcPct val="100000"/>
                        </a:lnSpc>
                        <a:spcBef>
                          <a:spcPts val="0"/>
                        </a:spcBef>
                        <a:spcAft>
                          <a:spcPts val="0"/>
                        </a:spcAft>
                        <a:buNone/>
                      </a:pPr>
                      <a:r>
                        <a:rPr lang="nl-NL" sz="1200" u="none" strike="noStrike" baseline="0" noProof="0" dirty="0">
                          <a:solidFill>
                            <a:schemeClr val="tx1"/>
                          </a:solidFill>
                        </a:rPr>
                        <a:t>sept 2022</a:t>
                      </a:r>
                      <a:endParaRPr lang="nl-NL" dirty="0">
                        <a:solidFill>
                          <a:schemeClr val="tx1"/>
                        </a:solidFill>
                      </a:endParaRPr>
                    </a:p>
                    <a:p>
                      <a:pPr marL="0" lvl="0" indent="0" algn="l">
                        <a:lnSpc>
                          <a:spcPct val="100000"/>
                        </a:lnSpc>
                        <a:spcBef>
                          <a:spcPts val="0"/>
                        </a:spcBef>
                        <a:spcAft>
                          <a:spcPts val="0"/>
                        </a:spcAft>
                        <a:buNone/>
                      </a:pPr>
                      <a:r>
                        <a:rPr lang="nl-NL" sz="1200" u="none" strike="noStrike" baseline="0" noProof="0" dirty="0">
                          <a:solidFill>
                            <a:schemeClr val="tx1"/>
                          </a:solidFill>
                        </a:rPr>
                        <a:t>juli/aug 2022</a:t>
                      </a:r>
                      <a:endParaRPr lang="nl-NL" sz="1200" u="none" strike="noStrike" noProof="0" dirty="0">
                        <a:solidFill>
                          <a:schemeClr val="tx1"/>
                        </a:solidFill>
                      </a:endParaRPr>
                    </a:p>
                  </a:txBody>
                  <a:tcPr/>
                </a:tc>
                <a:extLst>
                  <a:ext uri="{0D108BD9-81ED-4DB2-BD59-A6C34878D82A}">
                    <a16:rowId xmlns:a16="http://schemas.microsoft.com/office/drawing/2014/main" val="1470062945"/>
                  </a:ext>
                </a:extLst>
              </a:tr>
              <a:tr h="332485">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7E92A1B1-13EE-4AA2-9F7C-83CDC865EAE7}"/>
              </a:ext>
            </a:extLst>
          </p:cNvPr>
          <p:cNvGraphicFramePr/>
          <p:nvPr>
            <p:extLst>
              <p:ext uri="{D42A27DB-BD31-4B8C-83A1-F6EECF244321}">
                <p14:modId xmlns:p14="http://schemas.microsoft.com/office/powerpoint/2010/main" val="2181649240"/>
              </p:ext>
            </p:extLst>
          </p:nvPr>
        </p:nvGraphicFramePr>
        <p:xfrm>
          <a:off x="7098030" y="-4381"/>
          <a:ext cx="2331721" cy="1931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45596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245" y="191539"/>
            <a:ext cx="8209607" cy="828209"/>
          </a:xfrm>
        </p:spPr>
        <p:txBody>
          <a:bodyPr/>
          <a:lstStyle/>
          <a:p>
            <a:r>
              <a:rPr lang="nl-NL"/>
              <a:t>Implementatie </a:t>
            </a:r>
            <a:r>
              <a:rPr lang="nl-NL" err="1"/>
              <a:t>CoE</a:t>
            </a:r>
            <a:r>
              <a:rPr lang="nl-NL"/>
              <a:t> - PIE</a:t>
            </a:r>
            <a:endParaRPr lang="nl-NL">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26</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3650749666"/>
              </p:ext>
            </p:extLst>
          </p:nvPr>
        </p:nvGraphicFramePr>
        <p:xfrm>
          <a:off x="307298" y="1078622"/>
          <a:ext cx="7955363" cy="3623393"/>
        </p:xfrm>
        <a:graphic>
          <a:graphicData uri="http://schemas.openxmlformats.org/drawingml/2006/table">
            <a:tbl>
              <a:tblPr firstRow="1" bandRow="1">
                <a:tableStyleId>{5FD0F851-EC5A-4D38-B0AD-8093EC10F338}</a:tableStyleId>
              </a:tblPr>
              <a:tblGrid>
                <a:gridCol w="1542042">
                  <a:extLst>
                    <a:ext uri="{9D8B030D-6E8A-4147-A177-3AD203B41FA5}">
                      <a16:colId xmlns:a16="http://schemas.microsoft.com/office/drawing/2014/main" val="1513426338"/>
                    </a:ext>
                  </a:extLst>
                </a:gridCol>
                <a:gridCol w="6413321">
                  <a:extLst>
                    <a:ext uri="{9D8B030D-6E8A-4147-A177-3AD203B41FA5}">
                      <a16:colId xmlns:a16="http://schemas.microsoft.com/office/drawing/2014/main" val="594080699"/>
                    </a:ext>
                  </a:extLst>
                </a:gridCol>
              </a:tblGrid>
              <a:tr h="276121">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solidFill>
                            <a:srgbClr val="00B050"/>
                          </a:solidFill>
                          <a:hlinkClick r:id="rId3" action="ppaction://hlinksldjump"/>
                        </a:rPr>
                        <a:t>SCE21010</a:t>
                      </a:r>
                      <a:endParaRPr lang="nl-NL" sz="1200" u="none" strike="noStrike" noProof="0">
                        <a:solidFill>
                          <a:srgbClr val="00B050"/>
                        </a:solidFill>
                      </a:endParaRPr>
                    </a:p>
                  </a:txBody>
                  <a:tcPr/>
                </a:tc>
                <a:extLst>
                  <a:ext uri="{0D108BD9-81ED-4DB2-BD59-A6C34878D82A}">
                    <a16:rowId xmlns:a16="http://schemas.microsoft.com/office/drawing/2014/main" val="1134644624"/>
                  </a:ext>
                </a:extLst>
              </a:tr>
              <a:tr h="276684">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SCE / ACB / IESBA</a:t>
                      </a:r>
                    </a:p>
                  </a:txBody>
                  <a:tcPr/>
                </a:tc>
                <a:extLst>
                  <a:ext uri="{0D108BD9-81ED-4DB2-BD59-A6C34878D82A}">
                    <a16:rowId xmlns:a16="http://schemas.microsoft.com/office/drawing/2014/main" val="2645348072"/>
                  </a:ext>
                </a:extLst>
              </a:tr>
              <a:tr h="645598">
                <a:tc>
                  <a:txBody>
                    <a:bodyPr/>
                    <a:lstStyle/>
                    <a:p>
                      <a:pPr lvl="0">
                        <a:buNone/>
                      </a:pPr>
                      <a:r>
                        <a:rPr lang="nl-NL" sz="1200" u="none" strike="noStrike" noProof="0" dirty="0"/>
                        <a:t>Waarom:</a:t>
                      </a: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dirty="0"/>
                        <a:t>Naar verwachting wordt de </a:t>
                      </a:r>
                      <a:r>
                        <a:rPr lang="nl-NL" sz="1200" u="none" strike="noStrike" noProof="0" dirty="0" err="1"/>
                        <a:t>CoE</a:t>
                      </a:r>
                      <a:r>
                        <a:rPr lang="nl-NL" sz="1200" u="none" strike="noStrike" noProof="0" dirty="0"/>
                        <a:t> in 2022 op een aantal punten gewijzigd. Hoewel wij de </a:t>
                      </a:r>
                      <a:r>
                        <a:rPr lang="nl-NL" sz="1200" u="none" strike="noStrike" noProof="0" dirty="0" err="1"/>
                        <a:t>CoE</a:t>
                      </a:r>
                      <a:r>
                        <a:rPr lang="nl-NL" sz="1200" u="none" strike="noStrike" noProof="0" dirty="0"/>
                        <a:t> niet 1 op 1 overnemen, volgen wij de wijzigingen wel. Naar verwachting zal de wijziging van de COE dan ook tot wijzigingen in de VGBA en </a:t>
                      </a:r>
                      <a:r>
                        <a:rPr lang="nl-NL" sz="1200" u="none" strike="noStrike" noProof="0" dirty="0" err="1"/>
                        <a:t>ViO</a:t>
                      </a:r>
                      <a:r>
                        <a:rPr lang="nl-NL" sz="1200" u="none" strike="noStrike" noProof="0" dirty="0"/>
                        <a:t>  moeten leiden.</a:t>
                      </a:r>
                    </a:p>
                  </a:txBody>
                  <a:tcPr/>
                </a:tc>
                <a:extLst>
                  <a:ext uri="{0D108BD9-81ED-4DB2-BD59-A6C34878D82A}">
                    <a16:rowId xmlns:a16="http://schemas.microsoft.com/office/drawing/2014/main" val="2858629803"/>
                  </a:ext>
                </a:extLst>
              </a:tr>
              <a:tr h="645598">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dirty="0">
                          <a:solidFill>
                            <a:schemeClr val="tx1"/>
                          </a:solidFill>
                        </a:rPr>
                        <a:t>De impact is op </a:t>
                      </a:r>
                      <a:r>
                        <a:rPr lang="nl-NL" sz="1200" u="none" strike="noStrike" baseline="0" noProof="0" dirty="0">
                          <a:solidFill>
                            <a:schemeClr val="tx1"/>
                          </a:solidFill>
                        </a:rPr>
                        <a:t>dit moment nog niet bekend.</a:t>
                      </a:r>
                      <a:endParaRPr lang="nl-NL" sz="1200" u="none" strike="noStrike" noProof="0" dirty="0">
                        <a:solidFill>
                          <a:schemeClr val="tx1"/>
                        </a:solidFill>
                      </a:endParaRPr>
                    </a:p>
                    <a:p>
                      <a:pPr marL="0" marR="0" lvl="0" indent="0" algn="l" rtl="0" eaLnBrk="1" fontAlgn="auto" latinLnBrk="0" hangingPunct="1">
                        <a:lnSpc>
                          <a:spcPct val="100000"/>
                        </a:lnSpc>
                        <a:spcBef>
                          <a:spcPct val="20000"/>
                        </a:spcBef>
                        <a:spcAft>
                          <a:spcPct val="0"/>
                        </a:spcAft>
                        <a:buClrTx/>
                        <a:buSzTx/>
                        <a:buFontTx/>
                        <a:buNone/>
                      </a:pPr>
                      <a:endParaRPr lang="nl-NL" sz="1200" u="none" strike="noStrike" noProof="0" dirty="0"/>
                    </a:p>
                  </a:txBody>
                  <a:tcPr/>
                </a:tc>
                <a:extLst>
                  <a:ext uri="{0D108BD9-81ED-4DB2-BD59-A6C34878D82A}">
                    <a16:rowId xmlns:a16="http://schemas.microsoft.com/office/drawing/2014/main" val="216507099"/>
                  </a:ext>
                </a:extLst>
              </a:tr>
              <a:tr h="391188">
                <a:tc>
                  <a:txBody>
                    <a:bodyPr/>
                    <a:lstStyle/>
                    <a:p>
                      <a:pPr lvl="0">
                        <a:buNone/>
                      </a:pPr>
                      <a:r>
                        <a:rPr lang="nl-NL" sz="1200" u="none" strike="noStrike" noProof="0"/>
                        <a:t>Status:</a:t>
                      </a:r>
                    </a:p>
                    <a:p>
                      <a:pPr lvl="0">
                        <a:buNone/>
                      </a:pPr>
                      <a:endParaRPr lang="nl-NL" sz="1200" u="none" strike="noStrike" noProof="0">
                        <a:solidFill>
                          <a:srgbClr val="00B050"/>
                        </a:solidFill>
                      </a:endParaRP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a:solidFill>
                            <a:schemeClr val="tx1"/>
                          </a:solidFill>
                          <a:latin typeface="Arial"/>
                          <a:cs typeface="Arial"/>
                        </a:rPr>
                        <a:t>Project is in afwachting van IESBA</a:t>
                      </a:r>
                    </a:p>
                  </a:txBody>
                  <a:tcPr/>
                </a:tc>
                <a:extLst>
                  <a:ext uri="{0D108BD9-81ED-4DB2-BD59-A6C34878D82A}">
                    <a16:rowId xmlns:a16="http://schemas.microsoft.com/office/drawing/2014/main" val="1556928913"/>
                  </a:ext>
                </a:extLst>
              </a:tr>
              <a:tr h="276684">
                <a:tc>
                  <a:txBody>
                    <a:bodyPr/>
                    <a:lstStyle/>
                    <a:p>
                      <a:pPr lvl="0">
                        <a:buNone/>
                      </a:pPr>
                      <a:r>
                        <a:rPr lang="nl-NL" sz="1200" u="none" strike="noStrike" noProof="0"/>
                        <a:t>Implementatie: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2023 PM</a:t>
                      </a:r>
                    </a:p>
                  </a:txBody>
                  <a:tcPr/>
                </a:tc>
                <a:extLst>
                  <a:ext uri="{0D108BD9-81ED-4DB2-BD59-A6C34878D82A}">
                    <a16:rowId xmlns:a16="http://schemas.microsoft.com/office/drawing/2014/main" val="3688051013"/>
                  </a:ext>
                </a:extLst>
              </a:tr>
              <a:tr h="717913">
                <a:tc>
                  <a:txBody>
                    <a:bodyPr/>
                    <a:lstStyle/>
                    <a:p>
                      <a:pPr lvl="0">
                        <a:buNone/>
                      </a:pPr>
                      <a:r>
                        <a:rPr lang="nl-NL" sz="1200" u="none" strike="noStrike" noProof="0" dirty="0"/>
                        <a:t>Planning:</a:t>
                      </a:r>
                    </a:p>
                    <a:p>
                      <a:pPr marL="285750" lvl="0" indent="-285750">
                        <a:buFont typeface="Arial"/>
                        <a:buChar char="•"/>
                      </a:pPr>
                      <a:r>
                        <a:rPr lang="nl-NL" sz="1200" u="none" strike="noStrike" noProof="0" dirty="0"/>
                        <a:t>ACB</a:t>
                      </a:r>
                    </a:p>
                    <a:p>
                      <a:pPr marL="285750" lvl="0" indent="-285750">
                        <a:buFont typeface="Arial"/>
                        <a:buChar char="•"/>
                      </a:pPr>
                      <a:r>
                        <a:rPr lang="nl-NL" sz="1200" u="none" strike="noStrike" noProof="0" dirty="0"/>
                        <a:t>SCE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2022 PM</a:t>
                      </a:r>
                    </a:p>
                  </a:txBody>
                  <a:tcPr/>
                </a:tc>
                <a:extLst>
                  <a:ext uri="{0D108BD9-81ED-4DB2-BD59-A6C34878D82A}">
                    <a16:rowId xmlns:a16="http://schemas.microsoft.com/office/drawing/2014/main" val="1470062945"/>
                  </a:ext>
                </a:extLst>
              </a:tr>
              <a:tr h="327595">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7E92A1B1-13EE-4AA2-9F7C-83CDC865EAE7}"/>
              </a:ext>
            </a:extLst>
          </p:cNvPr>
          <p:cNvGraphicFramePr/>
          <p:nvPr>
            <p:extLst>
              <p:ext uri="{D42A27DB-BD31-4B8C-83A1-F6EECF244321}">
                <p14:modId xmlns:p14="http://schemas.microsoft.com/office/powerpoint/2010/main" val="1867177689"/>
              </p:ext>
            </p:extLst>
          </p:nvPr>
        </p:nvGraphicFramePr>
        <p:xfrm>
          <a:off x="7098030" y="-4381"/>
          <a:ext cx="2331721" cy="1931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7858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 12">
            <a:extLst>
              <a:ext uri="{FF2B5EF4-FFF2-40B4-BE49-F238E27FC236}">
                <a16:creationId xmlns:a16="http://schemas.microsoft.com/office/drawing/2014/main" id="{ADA460C6-0AAC-42C5-9AA5-77E1148A3584}"/>
              </a:ext>
            </a:extLst>
          </p:cNvPr>
          <p:cNvGraphicFramePr>
            <a:graphicFrameLocks noGrp="1"/>
          </p:cNvGraphicFramePr>
          <p:nvPr>
            <p:extLst>
              <p:ext uri="{D42A27DB-BD31-4B8C-83A1-F6EECF244321}">
                <p14:modId xmlns:p14="http://schemas.microsoft.com/office/powerpoint/2010/main" val="3998501549"/>
              </p:ext>
            </p:extLst>
          </p:nvPr>
        </p:nvGraphicFramePr>
        <p:xfrm>
          <a:off x="364273" y="922517"/>
          <a:ext cx="7938478" cy="3883005"/>
        </p:xfrm>
        <a:graphic>
          <a:graphicData uri="http://schemas.openxmlformats.org/drawingml/2006/table">
            <a:tbl>
              <a:tblPr firstRow="1" bandRow="1">
                <a:tableStyleId>{5FD0F851-EC5A-4D38-B0AD-8093EC10F338}</a:tableStyleId>
              </a:tblPr>
              <a:tblGrid>
                <a:gridCol w="1355732">
                  <a:extLst>
                    <a:ext uri="{9D8B030D-6E8A-4147-A177-3AD203B41FA5}">
                      <a16:colId xmlns:a16="http://schemas.microsoft.com/office/drawing/2014/main" val="1513426338"/>
                    </a:ext>
                  </a:extLst>
                </a:gridCol>
                <a:gridCol w="6582746">
                  <a:extLst>
                    <a:ext uri="{9D8B030D-6E8A-4147-A177-3AD203B41FA5}">
                      <a16:colId xmlns:a16="http://schemas.microsoft.com/office/drawing/2014/main" val="594080699"/>
                    </a:ext>
                  </a:extLst>
                </a:gridCol>
              </a:tblGrid>
              <a:tr h="253966">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hlinkClick r:id="rId3" action="ppaction://hlinksldjump"/>
                        </a:rPr>
                        <a:t>SCA20003</a:t>
                      </a:r>
                      <a:endParaRPr lang="nl-NL" sz="1200" u="none" strike="noStrike" noProof="0"/>
                    </a:p>
                  </a:txBody>
                  <a:tcPr/>
                </a:tc>
                <a:extLst>
                  <a:ext uri="{0D108BD9-81ED-4DB2-BD59-A6C34878D82A}">
                    <a16:rowId xmlns:a16="http://schemas.microsoft.com/office/drawing/2014/main" val="1134644624"/>
                  </a:ext>
                </a:extLst>
              </a:tr>
              <a:tr h="253966">
                <a:tc>
                  <a:txBody>
                    <a:bodyPr/>
                    <a:lstStyle/>
                    <a:p>
                      <a:pPr lvl="0">
                        <a:buNone/>
                      </a:pPr>
                      <a:r>
                        <a:rPr lang="nl-NL" sz="1200" u="none" strike="noStrike" noProof="0" dirty="0"/>
                        <a:t>Actiehouder:</a:t>
                      </a:r>
                    </a:p>
                  </a:txBody>
                  <a:tcPr/>
                </a:tc>
                <a:tc>
                  <a:txBody>
                    <a:bodyPr/>
                    <a:lstStyle/>
                    <a:p>
                      <a:pPr lvl="0" algn="l">
                        <a:lnSpc>
                          <a:spcPct val="100000"/>
                        </a:lnSpc>
                        <a:spcBef>
                          <a:spcPts val="0"/>
                        </a:spcBef>
                        <a:spcAft>
                          <a:spcPts val="0"/>
                        </a:spcAft>
                        <a:buNone/>
                      </a:pPr>
                      <a:r>
                        <a:rPr lang="nl-NL" sz="1200" u="none" strike="noStrike" noProof="0" dirty="0"/>
                        <a:t>Werkgroep SBR Assurance / (gevolg van regelgeving EU) / ACB / SCA</a:t>
                      </a:r>
                    </a:p>
                  </a:txBody>
                  <a:tcPr/>
                </a:tc>
                <a:extLst>
                  <a:ext uri="{0D108BD9-81ED-4DB2-BD59-A6C34878D82A}">
                    <a16:rowId xmlns:a16="http://schemas.microsoft.com/office/drawing/2014/main" val="2645348072"/>
                  </a:ext>
                </a:extLst>
              </a:tr>
              <a:tr h="832775">
                <a:tc>
                  <a:txBody>
                    <a:bodyPr/>
                    <a:lstStyle/>
                    <a:p>
                      <a:pPr lvl="0">
                        <a:buNone/>
                      </a:pPr>
                      <a:r>
                        <a:rPr lang="nl-NL" sz="1200" u="none" strike="noStrike" noProof="0" dirty="0"/>
                        <a:t>Waarom:</a:t>
                      </a:r>
                    </a:p>
                  </a:txBody>
                  <a:tcPr/>
                </a:tc>
                <a:tc>
                  <a:txBody>
                    <a:bodyPr/>
                    <a:lstStyle/>
                    <a:p>
                      <a:pPr lvl="0" algn="l">
                        <a:lnSpc>
                          <a:spcPct val="100000"/>
                        </a:lnSpc>
                        <a:spcBef>
                          <a:spcPts val="0"/>
                        </a:spcBef>
                        <a:spcAft>
                          <a:spcPts val="0"/>
                        </a:spcAft>
                        <a:buNone/>
                      </a:pPr>
                      <a:r>
                        <a:rPr lang="nl-NL" sz="1200" u="none" strike="noStrike" noProof="0" dirty="0"/>
                        <a:t>Het betreft hier niet alleen ESEF, maar het controleren van verantwoordingen in elektronisch formaat meer in het algemeen. Steeds meer ondernemingen moeten elektronisch rapporteren en dit betreft ook steeds meer verantwoordingen. Het gaat hier om wettelijke verplichtingen.</a:t>
                      </a:r>
                    </a:p>
                  </a:txBody>
                  <a:tcPr/>
                </a:tc>
                <a:extLst>
                  <a:ext uri="{0D108BD9-81ED-4DB2-BD59-A6C34878D82A}">
                    <a16:rowId xmlns:a16="http://schemas.microsoft.com/office/drawing/2014/main" val="2858629803"/>
                  </a:ext>
                </a:extLst>
              </a:tr>
              <a:tr h="701666">
                <a:tc>
                  <a:txBody>
                    <a:bodyPr/>
                    <a:lstStyle/>
                    <a:p>
                      <a:pPr lvl="0">
                        <a:buNone/>
                      </a:pPr>
                      <a:r>
                        <a:rPr lang="nl-NL" sz="1200" u="none" strike="noStrike" noProof="0" dirty="0"/>
                        <a:t>Impact: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none" strike="noStrike" noProof="0" dirty="0">
                          <a:solidFill>
                            <a:schemeClr val="tx1"/>
                          </a:solidFill>
                        </a:rPr>
                        <a:t>De impact is vooral technisch van aard en gericht op compliance: met ontwikkelen van een </a:t>
                      </a:r>
                      <a:r>
                        <a:rPr lang="nl-NL" sz="1200" u="none" strike="noStrike" noProof="0" dirty="0" err="1">
                          <a:solidFill>
                            <a:schemeClr val="tx1"/>
                          </a:solidFill>
                        </a:rPr>
                        <a:t>assurance</a:t>
                      </a:r>
                      <a:r>
                        <a:rPr lang="nl-NL" sz="1200" u="none" strike="noStrike" noProof="0" dirty="0">
                          <a:solidFill>
                            <a:schemeClr val="tx1"/>
                          </a:solidFill>
                        </a:rPr>
                        <a:t> product dat geschikt is voor ESEF maar ook voor andere elektronische verantwoordingsdocumenten</a:t>
                      </a:r>
                      <a:r>
                        <a:rPr lang="nl-NL" sz="1200" u="none" strike="noStrike" noProof="0" dirty="0"/>
                        <a:t>. </a:t>
                      </a:r>
                    </a:p>
                    <a:p>
                      <a:pPr lvl="0" algn="l">
                        <a:lnSpc>
                          <a:spcPct val="100000"/>
                        </a:lnSpc>
                        <a:spcBef>
                          <a:spcPts val="0"/>
                        </a:spcBef>
                        <a:spcAft>
                          <a:spcPts val="0"/>
                        </a:spcAft>
                        <a:buNone/>
                      </a:pPr>
                      <a:endParaRPr lang="nl-NL" sz="1200" u="none" strike="noStrike" noProof="0" dirty="0"/>
                    </a:p>
                  </a:txBody>
                  <a:tcPr/>
                </a:tc>
                <a:extLst>
                  <a:ext uri="{0D108BD9-81ED-4DB2-BD59-A6C34878D82A}">
                    <a16:rowId xmlns:a16="http://schemas.microsoft.com/office/drawing/2014/main" val="3901302167"/>
                  </a:ext>
                </a:extLst>
              </a:tr>
              <a:tr h="755293">
                <a:tc>
                  <a:txBody>
                    <a:bodyPr/>
                    <a:lstStyle/>
                    <a:p>
                      <a:pPr lvl="0">
                        <a:buNone/>
                      </a:pPr>
                      <a:r>
                        <a:rPr lang="nl-NL" sz="1200" u="none" strike="noStrike" noProof="0"/>
                        <a:t>Status:</a:t>
                      </a:r>
                    </a:p>
                    <a:p>
                      <a:pPr lvl="0">
                        <a:buNone/>
                      </a:pPr>
                      <a:endParaRPr lang="nl-NL" sz="1200" u="none" strike="noStrike" noProof="0"/>
                    </a:p>
                  </a:txBody>
                  <a:tcPr/>
                </a:tc>
                <a:tc>
                  <a:txBody>
                    <a:bodyPr/>
                    <a:lstStyle/>
                    <a:p>
                      <a:pPr marL="0" lvl="0" indent="0" algn="l">
                        <a:lnSpc>
                          <a:spcPct val="100000"/>
                        </a:lnSpc>
                        <a:spcBef>
                          <a:spcPct val="20000"/>
                        </a:spcBef>
                        <a:spcAft>
                          <a:spcPct val="0"/>
                        </a:spcAft>
                        <a:buNone/>
                      </a:pPr>
                      <a:r>
                        <a:rPr lang="nl-NL" sz="1200" u="none" strike="noStrike" noProof="0"/>
                        <a:t>Naast de herziene Alert voor ESEF (naar verwachting begin 2022), is het gewenst om een meer algemene Standaard over het bredere onderwerp elektronische rapporten uit te brengen.  </a:t>
                      </a:r>
                    </a:p>
                  </a:txBody>
                  <a:tcPr/>
                </a:tc>
                <a:extLst>
                  <a:ext uri="{0D108BD9-81ED-4DB2-BD59-A6C34878D82A}">
                    <a16:rowId xmlns:a16="http://schemas.microsoft.com/office/drawing/2014/main" val="2060750837"/>
                  </a:ext>
                </a:extLst>
              </a:tr>
              <a:tr h="253966">
                <a:tc>
                  <a:txBody>
                    <a:bodyPr/>
                    <a:lstStyle/>
                    <a:p>
                      <a:pPr lvl="0">
                        <a:buNone/>
                      </a:pPr>
                      <a:r>
                        <a:rPr lang="nl-NL" sz="1200" u="none" strike="noStrike" noProof="0"/>
                        <a:t>Implementatie:</a:t>
                      </a:r>
                    </a:p>
                  </a:txBody>
                  <a:tcPr/>
                </a:tc>
                <a:tc>
                  <a:txBody>
                    <a:bodyPr/>
                    <a:lstStyle/>
                    <a:p>
                      <a:pPr lvl="0" algn="l">
                        <a:lnSpc>
                          <a:spcPct val="100000"/>
                        </a:lnSpc>
                        <a:spcBef>
                          <a:spcPts val="0"/>
                        </a:spcBef>
                        <a:spcAft>
                          <a:spcPts val="0"/>
                        </a:spcAft>
                        <a:buNone/>
                      </a:pPr>
                      <a:r>
                        <a:rPr lang="nl-NL" sz="1200" u="none" strike="noStrike" noProof="0" dirty="0"/>
                        <a:t>PM 2022</a:t>
                      </a:r>
                      <a:endParaRPr lang="nl-NL" sz="1200" u="none" strike="sngStrike" noProof="0" dirty="0"/>
                    </a:p>
                  </a:txBody>
                  <a:tcPr/>
                </a:tc>
                <a:extLst>
                  <a:ext uri="{0D108BD9-81ED-4DB2-BD59-A6C34878D82A}">
                    <a16:rowId xmlns:a16="http://schemas.microsoft.com/office/drawing/2014/main" val="3688051013"/>
                  </a:ext>
                </a:extLst>
              </a:tr>
              <a:tr h="374697">
                <a:tc>
                  <a:txBody>
                    <a:bodyPr/>
                    <a:lstStyle/>
                    <a:p>
                      <a:pPr lvl="0">
                        <a:buNone/>
                      </a:pPr>
                      <a:r>
                        <a:rPr lang="nl-NL" sz="1200" u="none" strike="noStrike" noProof="0" dirty="0"/>
                        <a:t>Planning:</a:t>
                      </a:r>
                    </a:p>
                  </a:txBody>
                  <a:tcPr/>
                </a:tc>
                <a:tc>
                  <a:txBody>
                    <a:bodyPr/>
                    <a:lstStyle/>
                    <a:p>
                      <a:pPr lvl="0">
                        <a:buNone/>
                      </a:pPr>
                      <a:r>
                        <a:rPr lang="en-US" sz="1200" u="none" strike="noStrike" noProof="0" dirty="0"/>
                        <a:t>PM 2022</a:t>
                      </a:r>
                    </a:p>
                  </a:txBody>
                  <a:tcPr/>
                </a:tc>
                <a:extLst>
                  <a:ext uri="{0D108BD9-81ED-4DB2-BD59-A6C34878D82A}">
                    <a16:rowId xmlns:a16="http://schemas.microsoft.com/office/drawing/2014/main" val="1470062945"/>
                  </a:ext>
                </a:extLst>
              </a:tr>
              <a:tr h="253966">
                <a:tc>
                  <a:txBody>
                    <a:bodyPr/>
                    <a:lstStyle/>
                    <a:p>
                      <a:pPr marL="0" lvl="0" indent="0">
                        <a:buNone/>
                      </a:pPr>
                      <a:r>
                        <a:rPr lang="nl-NL" sz="1200" u="none" strike="noStrike" noProof="0"/>
                        <a:t>Risico's:</a:t>
                      </a:r>
                    </a:p>
                  </a:txBody>
                  <a:tcPr/>
                </a:tc>
                <a:tc>
                  <a:txBody>
                    <a:bodyPr/>
                    <a:lstStyle/>
                    <a:p>
                      <a:pPr lvl="0" algn="l">
                        <a:lnSpc>
                          <a:spcPct val="100000"/>
                        </a:lnSpc>
                        <a:spcBef>
                          <a:spcPts val="0"/>
                        </a:spcBef>
                        <a:spcAft>
                          <a:spcPts val="0"/>
                        </a:spcAft>
                        <a:buNone/>
                      </a:pPr>
                      <a:r>
                        <a:rPr lang="nl-NL" sz="1200" u="none" strike="noStrike" noProof="0" dirty="0"/>
                        <a:t>- </a:t>
                      </a:r>
                      <a:endParaRPr lang="nl-NL" dirty="0"/>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250824" y="191538"/>
            <a:ext cx="8209607" cy="721904"/>
          </a:xfrm>
        </p:spPr>
        <p:txBody>
          <a:bodyPr/>
          <a:lstStyle/>
          <a:p>
            <a:r>
              <a:rPr lang="nl-NL"/>
              <a:t>SBR Assurance / Elektronische rapporten </a:t>
            </a:r>
            <a:endParaRPr lang="nl-NL">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27</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069456" y="-4381"/>
          <a:ext cx="2422958" cy="18903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373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12">
            <a:extLst>
              <a:ext uri="{FF2B5EF4-FFF2-40B4-BE49-F238E27FC236}">
                <a16:creationId xmlns:a16="http://schemas.microsoft.com/office/drawing/2014/main" id="{BDD2E806-93C8-4571-A3C2-7B9B425CBA29}"/>
              </a:ext>
            </a:extLst>
          </p:cNvPr>
          <p:cNvGraphicFramePr>
            <a:graphicFrameLocks noGrp="1"/>
          </p:cNvGraphicFramePr>
          <p:nvPr>
            <p:extLst>
              <p:ext uri="{D42A27DB-BD31-4B8C-83A1-F6EECF244321}">
                <p14:modId xmlns:p14="http://schemas.microsoft.com/office/powerpoint/2010/main" val="4199069707"/>
              </p:ext>
            </p:extLst>
          </p:nvPr>
        </p:nvGraphicFramePr>
        <p:xfrm>
          <a:off x="409433" y="1375317"/>
          <a:ext cx="7860172" cy="2826639"/>
        </p:xfrm>
        <a:graphic>
          <a:graphicData uri="http://schemas.openxmlformats.org/drawingml/2006/table">
            <a:tbl>
              <a:tblPr firstRow="1" bandRow="1">
                <a:tableStyleId>{5FD0F851-EC5A-4D38-B0AD-8093EC10F338}</a:tableStyleId>
              </a:tblPr>
              <a:tblGrid>
                <a:gridCol w="1461077">
                  <a:extLst>
                    <a:ext uri="{9D8B030D-6E8A-4147-A177-3AD203B41FA5}">
                      <a16:colId xmlns:a16="http://schemas.microsoft.com/office/drawing/2014/main" val="1513426338"/>
                    </a:ext>
                  </a:extLst>
                </a:gridCol>
                <a:gridCol w="6399095">
                  <a:extLst>
                    <a:ext uri="{9D8B030D-6E8A-4147-A177-3AD203B41FA5}">
                      <a16:colId xmlns:a16="http://schemas.microsoft.com/office/drawing/2014/main" val="594080699"/>
                    </a:ext>
                  </a:extLst>
                </a:gridCol>
              </a:tblGrid>
              <a:tr h="313014">
                <a:tc>
                  <a:txBody>
                    <a:bodyPr/>
                    <a:lstStyle/>
                    <a:p>
                      <a:pPr lvl="0">
                        <a:buNone/>
                      </a:pPr>
                      <a:r>
                        <a:rPr lang="nl-NL" sz="1200" u="none" strike="noStrike" noProof="0" dirty="0"/>
                        <a:t>Projectnummer:</a:t>
                      </a:r>
                      <a:endParaRPr lang="nl-NL" sz="1200" dirty="0"/>
                    </a:p>
                  </a:txBody>
                  <a:tcPr/>
                </a:tc>
                <a:tc>
                  <a:txBody>
                    <a:bodyPr/>
                    <a:lstStyle/>
                    <a:p>
                      <a:pPr lvl="0" algn="l">
                        <a:lnSpc>
                          <a:spcPct val="100000"/>
                        </a:lnSpc>
                        <a:spcBef>
                          <a:spcPts val="0"/>
                        </a:spcBef>
                        <a:spcAft>
                          <a:spcPts val="0"/>
                        </a:spcAft>
                        <a:buNone/>
                      </a:pPr>
                      <a:r>
                        <a:rPr lang="nl-NL" sz="1200" u="none" strike="noStrike" noProof="0" dirty="0">
                          <a:hlinkClick r:id="rId3" action="ppaction://hlinksldjump"/>
                        </a:rPr>
                        <a:t>ACB21005</a:t>
                      </a:r>
                      <a:endParaRPr lang="nl-NL" sz="1200" u="none" strike="noStrike" noProof="0" dirty="0"/>
                    </a:p>
                  </a:txBody>
                  <a:tcPr/>
                </a:tc>
                <a:extLst>
                  <a:ext uri="{0D108BD9-81ED-4DB2-BD59-A6C34878D82A}">
                    <a16:rowId xmlns:a16="http://schemas.microsoft.com/office/drawing/2014/main" val="1134644624"/>
                  </a:ext>
                </a:extLst>
              </a:tr>
              <a:tr h="323529">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SZW / ACB / SCA</a:t>
                      </a:r>
                    </a:p>
                  </a:txBody>
                  <a:tcPr/>
                </a:tc>
                <a:extLst>
                  <a:ext uri="{0D108BD9-81ED-4DB2-BD59-A6C34878D82A}">
                    <a16:rowId xmlns:a16="http://schemas.microsoft.com/office/drawing/2014/main" val="2645348072"/>
                  </a:ext>
                </a:extLst>
              </a:tr>
              <a:tr h="360662">
                <a:tc>
                  <a:txBody>
                    <a:bodyPr/>
                    <a:lstStyle/>
                    <a:p>
                      <a:pPr lvl="0">
                        <a:buNone/>
                      </a:pPr>
                      <a:r>
                        <a:rPr lang="nl-NL" sz="1200" u="none" strike="noStrike" noProof="0" dirty="0"/>
                        <a:t>Waarom:</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Naar aanleiding van de coronapandemie. Inspelen op de NOW-regelingen.</a:t>
                      </a:r>
                    </a:p>
                  </a:txBody>
                  <a:tcPr/>
                </a:tc>
                <a:extLst>
                  <a:ext uri="{0D108BD9-81ED-4DB2-BD59-A6C34878D82A}">
                    <a16:rowId xmlns:a16="http://schemas.microsoft.com/office/drawing/2014/main" val="3875799450"/>
                  </a:ext>
                </a:extLst>
              </a:tr>
              <a:tr h="360662">
                <a:tc>
                  <a:txBody>
                    <a:bodyPr/>
                    <a:lstStyle/>
                    <a:p>
                      <a:pPr lvl="0">
                        <a:buNone/>
                      </a:pPr>
                      <a:r>
                        <a:rPr lang="nl-NL" sz="1200" u="none" strike="noStrike" noProof="0" dirty="0"/>
                        <a:t>Impact:</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Afhankelijk van de ontwikkelingen kan nadere </a:t>
                      </a:r>
                      <a:r>
                        <a:rPr lang="nl-NL" sz="1200" u="none" strike="noStrike" noProof="0" dirty="0" err="1">
                          <a:solidFill>
                            <a:schemeClr val="tx1"/>
                          </a:solidFill>
                        </a:rPr>
                        <a:t>guidance</a:t>
                      </a:r>
                      <a:r>
                        <a:rPr lang="nl-NL" sz="1200" u="none" strike="noStrike" noProof="0" dirty="0">
                          <a:solidFill>
                            <a:schemeClr val="tx1"/>
                          </a:solidFill>
                        </a:rPr>
                        <a:t> gewenst zijn</a:t>
                      </a:r>
                      <a:r>
                        <a:rPr lang="nl-NL" sz="1200" u="none" strike="noStrike" noProof="0" dirty="0">
                          <a:solidFill>
                            <a:srgbClr val="0070C0"/>
                          </a:solidFill>
                        </a:rPr>
                        <a:t>.</a:t>
                      </a:r>
                    </a:p>
                  </a:txBody>
                  <a:tcPr/>
                </a:tc>
                <a:extLst>
                  <a:ext uri="{0D108BD9-81ED-4DB2-BD59-A6C34878D82A}">
                    <a16:rowId xmlns:a16="http://schemas.microsoft.com/office/drawing/2014/main" val="2877264693"/>
                  </a:ext>
                </a:extLst>
              </a:tr>
              <a:tr h="347774">
                <a:tc>
                  <a:txBody>
                    <a:bodyPr/>
                    <a:lstStyle/>
                    <a:p>
                      <a:pPr lvl="0">
                        <a:buNone/>
                      </a:pPr>
                      <a:r>
                        <a:rPr lang="nl-NL" sz="1200" u="none" strike="noStrike" noProof="0" dirty="0"/>
                        <a:t>Status:</a:t>
                      </a:r>
                    </a:p>
                  </a:txBody>
                  <a:tcPr/>
                </a:tc>
                <a:tc>
                  <a:txBody>
                    <a:bodyPr/>
                    <a:lstStyle/>
                    <a:p>
                      <a:pPr lvl="0" algn="l">
                        <a:lnSpc>
                          <a:spcPct val="100000"/>
                        </a:lnSpc>
                        <a:spcBef>
                          <a:spcPts val="0"/>
                        </a:spcBef>
                        <a:spcAft>
                          <a:spcPts val="0"/>
                        </a:spcAft>
                        <a:buNone/>
                      </a:pPr>
                      <a:endParaRPr lang="nl-NL" sz="1200" u="none" strike="noStrike" noProof="0" dirty="0">
                        <a:solidFill>
                          <a:schemeClr val="tx1"/>
                        </a:solidFill>
                      </a:endParaRPr>
                    </a:p>
                  </a:txBody>
                  <a:tcPr/>
                </a:tc>
                <a:extLst>
                  <a:ext uri="{0D108BD9-81ED-4DB2-BD59-A6C34878D82A}">
                    <a16:rowId xmlns:a16="http://schemas.microsoft.com/office/drawing/2014/main" val="2858629803"/>
                  </a:ext>
                </a:extLst>
              </a:tr>
              <a:tr h="337008">
                <a:tc>
                  <a:txBody>
                    <a:bodyPr/>
                    <a:lstStyle/>
                    <a:p>
                      <a:pPr lvl="0">
                        <a:buNone/>
                      </a:pPr>
                      <a:r>
                        <a:rPr lang="nl-NL" sz="1200" u="none" strike="noStrike" noProof="0" dirty="0"/>
                        <a:t>Implementatie:</a:t>
                      </a:r>
                    </a:p>
                  </a:txBody>
                  <a:tcPr/>
                </a:tc>
                <a:tc>
                  <a:txBody>
                    <a:bodyPr/>
                    <a:lstStyle/>
                    <a:p>
                      <a:pPr marL="0" lvl="0" indent="0" algn="l">
                        <a:lnSpc>
                          <a:spcPct val="100000"/>
                        </a:lnSpc>
                        <a:spcBef>
                          <a:spcPct val="20000"/>
                        </a:spcBef>
                        <a:spcAft>
                          <a:spcPct val="0"/>
                        </a:spcAft>
                        <a:buNone/>
                      </a:pPr>
                      <a:r>
                        <a:rPr lang="nl-NL" sz="1200" u="none" strike="noStrike" noProof="0" dirty="0"/>
                        <a:t>2022</a:t>
                      </a:r>
                    </a:p>
                  </a:txBody>
                  <a:tcPr/>
                </a:tc>
                <a:extLst>
                  <a:ext uri="{0D108BD9-81ED-4DB2-BD59-A6C34878D82A}">
                    <a16:rowId xmlns:a16="http://schemas.microsoft.com/office/drawing/2014/main" val="3688051013"/>
                  </a:ext>
                </a:extLst>
              </a:tr>
              <a:tr h="379579">
                <a:tc>
                  <a:txBody>
                    <a:bodyPr/>
                    <a:lstStyle/>
                    <a:p>
                      <a:pPr lvl="0">
                        <a:buNone/>
                      </a:pPr>
                      <a:r>
                        <a:rPr lang="nl-NL" sz="1200" noProof="0" dirty="0"/>
                        <a:t>Planning:</a:t>
                      </a:r>
                      <a:endParaRPr lang="nl-NL" dirty="0"/>
                    </a:p>
                  </a:txBody>
                  <a:tcPr/>
                </a:tc>
                <a:tc>
                  <a:txBody>
                    <a:bodyPr/>
                    <a:lstStyle/>
                    <a:p>
                      <a:pPr lvl="0">
                        <a:buNone/>
                      </a:pPr>
                      <a:r>
                        <a:rPr lang="nl-NL" sz="1200" dirty="0"/>
                        <a:t>2022</a:t>
                      </a:r>
                    </a:p>
                  </a:txBody>
                  <a:tcPr/>
                </a:tc>
                <a:extLst>
                  <a:ext uri="{0D108BD9-81ED-4DB2-BD59-A6C34878D82A}">
                    <a16:rowId xmlns:a16="http://schemas.microsoft.com/office/drawing/2014/main" val="1470062945"/>
                  </a:ext>
                </a:extLst>
              </a:tr>
              <a:tr h="404411">
                <a:tc>
                  <a:txBody>
                    <a:bodyPr/>
                    <a:lstStyle/>
                    <a:p>
                      <a:pPr marL="0" lvl="0" indent="0">
                        <a:buNone/>
                      </a:pPr>
                      <a:r>
                        <a:rPr lang="nl-NL" sz="1200" u="none" strike="noStrike" noProof="0" dirty="0">
                          <a:solidFill>
                            <a:schemeClr val="tx1"/>
                          </a:solidFill>
                        </a:rPr>
                        <a:t>Risico's:</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Ad hoc situatie</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250825" y="290977"/>
            <a:ext cx="8209607" cy="539353"/>
          </a:xfrm>
        </p:spPr>
        <p:txBody>
          <a:bodyPr/>
          <a:lstStyle/>
          <a:p>
            <a:r>
              <a:rPr lang="nl-NL" dirty="0"/>
              <a:t> Gevolgen Covid19 – NOW-protocollen </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28</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26605" y="-4381"/>
          <a:ext cx="2303146"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4456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 12">
            <a:extLst>
              <a:ext uri="{FF2B5EF4-FFF2-40B4-BE49-F238E27FC236}">
                <a16:creationId xmlns:a16="http://schemas.microsoft.com/office/drawing/2014/main" id="{1427CCAE-AAA2-426E-A5DE-70291F09CD5D}"/>
              </a:ext>
            </a:extLst>
          </p:cNvPr>
          <p:cNvGraphicFramePr>
            <a:graphicFrameLocks noGrp="1"/>
          </p:cNvGraphicFramePr>
          <p:nvPr>
            <p:extLst>
              <p:ext uri="{D42A27DB-BD31-4B8C-83A1-F6EECF244321}">
                <p14:modId xmlns:p14="http://schemas.microsoft.com/office/powerpoint/2010/main" val="3929626609"/>
              </p:ext>
            </p:extLst>
          </p:nvPr>
        </p:nvGraphicFramePr>
        <p:xfrm>
          <a:off x="394009" y="1032121"/>
          <a:ext cx="7872761" cy="3536729"/>
        </p:xfrm>
        <a:graphic>
          <a:graphicData uri="http://schemas.openxmlformats.org/drawingml/2006/table">
            <a:tbl>
              <a:tblPr firstRow="1" bandRow="1">
                <a:tableStyleId>{5FD0F851-EC5A-4D38-B0AD-8093EC10F338}</a:tableStyleId>
              </a:tblPr>
              <a:tblGrid>
                <a:gridCol w="1360117">
                  <a:extLst>
                    <a:ext uri="{9D8B030D-6E8A-4147-A177-3AD203B41FA5}">
                      <a16:colId xmlns:a16="http://schemas.microsoft.com/office/drawing/2014/main" val="1513426338"/>
                    </a:ext>
                  </a:extLst>
                </a:gridCol>
                <a:gridCol w="6512644">
                  <a:extLst>
                    <a:ext uri="{9D8B030D-6E8A-4147-A177-3AD203B41FA5}">
                      <a16:colId xmlns:a16="http://schemas.microsoft.com/office/drawing/2014/main" val="594080699"/>
                    </a:ext>
                  </a:extLst>
                </a:gridCol>
              </a:tblGrid>
              <a:tr h="314794">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hlinkClick r:id="rId3" action="ppaction://hlinksldjump"/>
                        </a:rPr>
                        <a:t>SCA20004</a:t>
                      </a:r>
                      <a:endParaRPr lang="nl-NL" sz="1200" u="none" strike="noStrike" noProof="0"/>
                    </a:p>
                  </a:txBody>
                  <a:tcPr/>
                </a:tc>
                <a:extLst>
                  <a:ext uri="{0D108BD9-81ED-4DB2-BD59-A6C34878D82A}">
                    <a16:rowId xmlns:a16="http://schemas.microsoft.com/office/drawing/2014/main" val="1134644624"/>
                  </a:ext>
                </a:extLst>
              </a:tr>
              <a:tr h="287406">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ACB / SCA</a:t>
                      </a:r>
                    </a:p>
                  </a:txBody>
                  <a:tcPr/>
                </a:tc>
                <a:extLst>
                  <a:ext uri="{0D108BD9-81ED-4DB2-BD59-A6C34878D82A}">
                    <a16:rowId xmlns:a16="http://schemas.microsoft.com/office/drawing/2014/main" val="2645348072"/>
                  </a:ext>
                </a:extLst>
              </a:tr>
              <a:tr h="646886">
                <a:tc>
                  <a:txBody>
                    <a:bodyPr/>
                    <a:lstStyle/>
                    <a:p>
                      <a:pPr lvl="0">
                        <a:buNone/>
                      </a:pPr>
                      <a:r>
                        <a:rPr lang="nl-NL" sz="1200" u="none" strike="noStrike" noProof="0" dirty="0"/>
                        <a:t>Waarom:</a:t>
                      </a:r>
                    </a:p>
                  </a:txBody>
                  <a:tcPr/>
                </a:tc>
                <a:tc>
                  <a:txBody>
                    <a:bodyPr/>
                    <a:lstStyle/>
                    <a:p>
                      <a:pPr lvl="0" algn="l">
                        <a:lnSpc>
                          <a:spcPct val="100000"/>
                        </a:lnSpc>
                        <a:spcBef>
                          <a:spcPts val="0"/>
                        </a:spcBef>
                        <a:spcAft>
                          <a:spcPts val="0"/>
                        </a:spcAft>
                        <a:buNone/>
                      </a:pPr>
                      <a:r>
                        <a:rPr lang="nl-NL" sz="1200" u="none" strike="noStrike" noProof="0" dirty="0"/>
                        <a:t>De NBA heeft in 2018 een nieuwe standaard voor overeengekomen specifieke werkzaamheden geïntroduceerd (4400N). De IAASB </a:t>
                      </a:r>
                      <a:r>
                        <a:rPr lang="nl-NL" sz="1200" noProof="0" dirty="0"/>
                        <a:t>heeft in 2020 de internationale standaard ISRS 4400 herzien. ISRS 4400 zal worden gebruikt als basis voor aanpassing van de Nederlandse Standaard 4400N. </a:t>
                      </a:r>
                      <a:endParaRPr lang="nl-NL" sz="1200" u="none" strike="noStrike" noProof="0" dirty="0"/>
                    </a:p>
                  </a:txBody>
                  <a:tcPr/>
                </a:tc>
                <a:extLst>
                  <a:ext uri="{0D108BD9-81ED-4DB2-BD59-A6C34878D82A}">
                    <a16:rowId xmlns:a16="http://schemas.microsoft.com/office/drawing/2014/main" val="2858629803"/>
                  </a:ext>
                </a:extLst>
              </a:tr>
              <a:tr h="467136">
                <a:tc>
                  <a:txBody>
                    <a:bodyPr/>
                    <a:lstStyle/>
                    <a:p>
                      <a:pPr lvl="0">
                        <a:buNone/>
                      </a:pPr>
                      <a:r>
                        <a:rPr lang="nl-NL" sz="1200" u="none" strike="noStrike" noProof="0" dirty="0"/>
                        <a:t>Impact:</a:t>
                      </a:r>
                    </a:p>
                  </a:txBody>
                  <a:tcPr/>
                </a:tc>
                <a:tc>
                  <a:txBody>
                    <a:bodyPr/>
                    <a:lstStyle/>
                    <a:p>
                      <a:pPr lvl="0" algn="l">
                        <a:lnSpc>
                          <a:spcPct val="100000"/>
                        </a:lnSpc>
                        <a:spcBef>
                          <a:spcPts val="0"/>
                        </a:spcBef>
                        <a:spcAft>
                          <a:spcPts val="0"/>
                        </a:spcAft>
                        <a:buNone/>
                      </a:pPr>
                      <a:r>
                        <a:rPr lang="nl-NL" sz="1200" u="none" strike="noStrike" noProof="0" dirty="0"/>
                        <a:t>De impact is gering omdat de verschillen tussen de nieuwe internationale standaard en de huidige Nederlandse standaard </a:t>
                      </a:r>
                      <a:r>
                        <a:rPr lang="nl-NL" sz="1200" u="none" strike="noStrike" noProof="0" dirty="0">
                          <a:solidFill>
                            <a:schemeClr val="tx1"/>
                          </a:solidFill>
                        </a:rPr>
                        <a:t>beperkt</a:t>
                      </a:r>
                      <a:r>
                        <a:rPr lang="nl-NL" sz="1200" u="none" strike="noStrike" noProof="0" dirty="0">
                          <a:solidFill>
                            <a:srgbClr val="FF0000"/>
                          </a:solidFill>
                        </a:rPr>
                        <a:t> </a:t>
                      </a:r>
                      <a:r>
                        <a:rPr lang="nl-NL" sz="1200" u="none" strike="noStrike" noProof="0" dirty="0"/>
                        <a:t>zijn.</a:t>
                      </a:r>
                    </a:p>
                  </a:txBody>
                  <a:tcPr/>
                </a:tc>
                <a:extLst>
                  <a:ext uri="{0D108BD9-81ED-4DB2-BD59-A6C34878D82A}">
                    <a16:rowId xmlns:a16="http://schemas.microsoft.com/office/drawing/2014/main" val="3152985616"/>
                  </a:ext>
                </a:extLst>
              </a:tr>
              <a:tr h="479685">
                <a:tc>
                  <a:txBody>
                    <a:bodyPr/>
                    <a:lstStyle/>
                    <a:p>
                      <a:pPr lvl="0">
                        <a:buNone/>
                      </a:pPr>
                      <a:r>
                        <a:rPr lang="nl-NL" sz="1200" u="none" strike="noStrike" noProof="0"/>
                        <a:t>Status:</a:t>
                      </a:r>
                    </a:p>
                    <a:p>
                      <a:pPr lvl="0">
                        <a:buNone/>
                      </a:pPr>
                      <a:endParaRPr lang="nl-NL" sz="1200" u="none" strike="noStrike" noProof="0">
                        <a:solidFill>
                          <a:srgbClr val="FF0000"/>
                        </a:solidFill>
                      </a:endParaRPr>
                    </a:p>
                  </a:txBody>
                  <a:tcPr/>
                </a:tc>
                <a:tc>
                  <a:txBody>
                    <a:bodyPr/>
                    <a:lstStyle/>
                    <a:p>
                      <a:pPr lvl="0" algn="l">
                        <a:lnSpc>
                          <a:spcPct val="100000"/>
                        </a:lnSpc>
                        <a:spcBef>
                          <a:spcPts val="0"/>
                        </a:spcBef>
                        <a:spcAft>
                          <a:spcPts val="0"/>
                        </a:spcAft>
                        <a:buNone/>
                      </a:pPr>
                      <a:r>
                        <a:rPr lang="nl-NL" sz="1200" u="none" strike="noStrike" noProof="0">
                          <a:solidFill>
                            <a:schemeClr val="tx1"/>
                          </a:solidFill>
                        </a:rPr>
                        <a:t>Begin</a:t>
                      </a:r>
                      <a:r>
                        <a:rPr lang="nl-NL" sz="1200" u="none" strike="noStrike" noProof="0">
                          <a:solidFill>
                            <a:srgbClr val="FF0000"/>
                          </a:solidFill>
                        </a:rPr>
                        <a:t> </a:t>
                      </a:r>
                      <a:r>
                        <a:rPr lang="nl-NL" sz="1200" u="none" strike="noStrike" noProof="0">
                          <a:solidFill>
                            <a:schemeClr val="tx1"/>
                          </a:solidFill>
                        </a:rPr>
                        <a:t>2022 zal gestart worden met de vertaling van ISRS 4400 en zal nagegaan worden of </a:t>
                      </a:r>
                      <a:r>
                        <a:rPr lang="nl-NL" sz="1200" noProof="0"/>
                        <a:t>bepaalde specifieke Nederlandse aanpassingen nodig zijn.</a:t>
                      </a:r>
                      <a:endParaRPr lang="nl-NL" sz="1200" u="none" strike="noStrike" noProof="0">
                        <a:solidFill>
                          <a:srgbClr val="FF0000"/>
                        </a:solidFill>
                      </a:endParaRPr>
                    </a:p>
                  </a:txBody>
                  <a:tcPr/>
                </a:tc>
                <a:extLst>
                  <a:ext uri="{0D108BD9-81ED-4DB2-BD59-A6C34878D82A}">
                    <a16:rowId xmlns:a16="http://schemas.microsoft.com/office/drawing/2014/main" val="1935194302"/>
                  </a:ext>
                </a:extLst>
              </a:tr>
              <a:tr h="287406">
                <a:tc>
                  <a:txBody>
                    <a:bodyPr/>
                    <a:lstStyle/>
                    <a:p>
                      <a:pPr lvl="0">
                        <a:buNone/>
                      </a:pPr>
                      <a:r>
                        <a:rPr lang="nl-NL" sz="1200" u="none" strike="noStrike" noProof="0"/>
                        <a:t>Implementatie:</a:t>
                      </a:r>
                    </a:p>
                  </a:txBody>
                  <a:tcPr/>
                </a:tc>
                <a:tc>
                  <a:txBody>
                    <a:bodyPr/>
                    <a:lstStyle/>
                    <a:p>
                      <a:pPr marL="0" lvl="0" indent="0" algn="l">
                        <a:lnSpc>
                          <a:spcPct val="100000"/>
                        </a:lnSpc>
                        <a:spcBef>
                          <a:spcPct val="20000"/>
                        </a:spcBef>
                        <a:spcAft>
                          <a:spcPct val="0"/>
                        </a:spcAft>
                        <a:buNone/>
                      </a:pPr>
                      <a:r>
                        <a:rPr lang="nl-NL" sz="1200" u="none" strike="noStrike" noProof="0">
                          <a:solidFill>
                            <a:schemeClr val="tx1"/>
                          </a:solidFill>
                        </a:rPr>
                        <a:t>2023</a:t>
                      </a:r>
                    </a:p>
                  </a:txBody>
                  <a:tcPr/>
                </a:tc>
                <a:extLst>
                  <a:ext uri="{0D108BD9-81ED-4DB2-BD59-A6C34878D82A}">
                    <a16:rowId xmlns:a16="http://schemas.microsoft.com/office/drawing/2014/main" val="3688051013"/>
                  </a:ext>
                </a:extLst>
              </a:tr>
              <a:tr h="398332">
                <a:tc>
                  <a:txBody>
                    <a:bodyPr/>
                    <a:lstStyle/>
                    <a:p>
                      <a:pPr marL="0" lvl="0" indent="0">
                        <a:buFont typeface="Arial"/>
                        <a:buNone/>
                      </a:pPr>
                      <a:r>
                        <a:rPr lang="nl-NL" sz="1200" u="none" strike="noStrike" noProof="0"/>
                        <a:t>Planning:</a:t>
                      </a:r>
                    </a:p>
                  </a:txBody>
                  <a:tcPr/>
                </a:tc>
                <a:tc>
                  <a:txBody>
                    <a:bodyPr/>
                    <a:lstStyle/>
                    <a:p>
                      <a:pPr lvl="0">
                        <a:buNone/>
                      </a:pPr>
                      <a:r>
                        <a:rPr lang="en-US" sz="1200" u="none" strike="noStrike" noProof="0" dirty="0">
                          <a:solidFill>
                            <a:schemeClr val="tx1"/>
                          </a:solidFill>
                        </a:rPr>
                        <a:t>Q3 2022</a:t>
                      </a:r>
                    </a:p>
                  </a:txBody>
                  <a:tcPr/>
                </a:tc>
                <a:extLst>
                  <a:ext uri="{0D108BD9-81ED-4DB2-BD59-A6C34878D82A}">
                    <a16:rowId xmlns:a16="http://schemas.microsoft.com/office/drawing/2014/main" val="1470062945"/>
                  </a:ext>
                </a:extLst>
              </a:tr>
              <a:tr h="479010">
                <a:tc>
                  <a:txBody>
                    <a:bodyPr/>
                    <a:lstStyle/>
                    <a:p>
                      <a:pPr marL="0" lvl="0" indent="0">
                        <a:buNone/>
                      </a:pPr>
                      <a:r>
                        <a:rPr lang="nl-NL" sz="1200" u="none" strike="noStrike" noProof="0"/>
                        <a:t>Risico's:</a:t>
                      </a:r>
                    </a:p>
                  </a:txBody>
                  <a:tcPr/>
                </a:tc>
                <a:tc>
                  <a:txBody>
                    <a:bodyPr/>
                    <a:lstStyle/>
                    <a:p>
                      <a:pPr lvl="0" algn="l">
                        <a:lnSpc>
                          <a:spcPct val="100000"/>
                        </a:lnSpc>
                        <a:spcBef>
                          <a:spcPts val="0"/>
                        </a:spcBef>
                        <a:spcAft>
                          <a:spcPts val="0"/>
                        </a:spcAft>
                        <a:buNone/>
                      </a:pPr>
                      <a:r>
                        <a:rPr lang="nl-NL" sz="1200" u="none" strike="noStrike" noProof="0" dirty="0"/>
                        <a:t>Zowel overgaan naar de internationale standaard, als vasthouden aan de Nederlandse standaard kan tot vragen bij gebruikers leiden. </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343877" y="163771"/>
            <a:ext cx="7189456" cy="757451"/>
          </a:xfrm>
        </p:spPr>
        <p:txBody>
          <a:bodyPr/>
          <a:lstStyle/>
          <a:p>
            <a:r>
              <a:rPr lang="nl-NL" dirty="0"/>
              <a:t>Herziening Standaard 4400N</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29</a:t>
            </a:fld>
            <a:endParaRPr lang="nl-NL"/>
          </a:p>
        </p:txBody>
      </p:sp>
      <p:graphicFrame>
        <p:nvGraphicFramePr>
          <p:cNvPr id="12" name="Grafiek 11">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1964799499"/>
              </p:ext>
            </p:extLst>
          </p:nvPr>
        </p:nvGraphicFramePr>
        <p:xfrm>
          <a:off x="7086600" y="-4381"/>
          <a:ext cx="2343150"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418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300625"/>
            <a:ext cx="8209607" cy="475989"/>
          </a:xfrm>
        </p:spPr>
        <p:txBody>
          <a:bodyPr/>
          <a:lstStyle/>
          <a:p>
            <a:r>
              <a:rPr lang="nl-NL"/>
              <a:t>Projecten met HOGE PRIORITEIT</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a:t>
            </a:fld>
            <a:endParaRPr lang="nl-NL"/>
          </a:p>
        </p:txBody>
      </p:sp>
      <p:graphicFrame>
        <p:nvGraphicFramePr>
          <p:cNvPr id="7" name="Tabel 6"/>
          <p:cNvGraphicFramePr>
            <a:graphicFrameLocks noGrp="1"/>
          </p:cNvGraphicFramePr>
          <p:nvPr>
            <p:extLst>
              <p:ext uri="{D42A27DB-BD31-4B8C-83A1-F6EECF244321}">
                <p14:modId xmlns:p14="http://schemas.microsoft.com/office/powerpoint/2010/main" val="2908541309"/>
              </p:ext>
            </p:extLst>
          </p:nvPr>
        </p:nvGraphicFramePr>
        <p:xfrm>
          <a:off x="323853" y="1248770"/>
          <a:ext cx="8070053" cy="2552132"/>
        </p:xfrm>
        <a:graphic>
          <a:graphicData uri="http://schemas.openxmlformats.org/drawingml/2006/table">
            <a:tbl>
              <a:tblPr firstRow="1" firstCol="1" bandRow="1">
                <a:tableStyleId>{5C22544A-7EE6-4342-B048-85BDC9FD1C3A}</a:tableStyleId>
              </a:tblPr>
              <a:tblGrid>
                <a:gridCol w="965541">
                  <a:extLst>
                    <a:ext uri="{9D8B030D-6E8A-4147-A177-3AD203B41FA5}">
                      <a16:colId xmlns:a16="http://schemas.microsoft.com/office/drawing/2014/main" val="3369490651"/>
                    </a:ext>
                  </a:extLst>
                </a:gridCol>
                <a:gridCol w="2844794">
                  <a:extLst>
                    <a:ext uri="{9D8B030D-6E8A-4147-A177-3AD203B41FA5}">
                      <a16:colId xmlns:a16="http://schemas.microsoft.com/office/drawing/2014/main" val="3388845986"/>
                    </a:ext>
                  </a:extLst>
                </a:gridCol>
                <a:gridCol w="697634">
                  <a:extLst>
                    <a:ext uri="{9D8B030D-6E8A-4147-A177-3AD203B41FA5}">
                      <a16:colId xmlns:a16="http://schemas.microsoft.com/office/drawing/2014/main" val="3406103802"/>
                    </a:ext>
                  </a:extLst>
                </a:gridCol>
                <a:gridCol w="581360">
                  <a:extLst>
                    <a:ext uri="{9D8B030D-6E8A-4147-A177-3AD203B41FA5}">
                      <a16:colId xmlns:a16="http://schemas.microsoft.com/office/drawing/2014/main" val="2651891162"/>
                    </a:ext>
                  </a:extLst>
                </a:gridCol>
                <a:gridCol w="1007693">
                  <a:extLst>
                    <a:ext uri="{9D8B030D-6E8A-4147-A177-3AD203B41FA5}">
                      <a16:colId xmlns:a16="http://schemas.microsoft.com/office/drawing/2014/main" val="624473191"/>
                    </a:ext>
                  </a:extLst>
                </a:gridCol>
                <a:gridCol w="1069706">
                  <a:extLst>
                    <a:ext uri="{9D8B030D-6E8A-4147-A177-3AD203B41FA5}">
                      <a16:colId xmlns:a16="http://schemas.microsoft.com/office/drawing/2014/main" val="2429343556"/>
                    </a:ext>
                  </a:extLst>
                </a:gridCol>
                <a:gridCol w="903325">
                  <a:extLst>
                    <a:ext uri="{9D8B030D-6E8A-4147-A177-3AD203B41FA5}">
                      <a16:colId xmlns:a16="http://schemas.microsoft.com/office/drawing/2014/main" val="506802130"/>
                    </a:ext>
                  </a:extLst>
                </a:gridCol>
              </a:tblGrid>
              <a:tr h="435796">
                <a:tc>
                  <a:txBody>
                    <a:bodyPr/>
                    <a:lstStyle/>
                    <a:p>
                      <a:pPr>
                        <a:lnSpc>
                          <a:spcPct val="107000"/>
                        </a:lnSpc>
                        <a:spcAft>
                          <a:spcPts val="0"/>
                        </a:spcAft>
                      </a:pPr>
                      <a:r>
                        <a:rPr lang="nl-NL" sz="1200" b="1">
                          <a:solidFill>
                            <a:schemeClr val="bg1">
                              <a:lumMod val="50000"/>
                            </a:schemeClr>
                          </a:solidFill>
                          <a:effectLst/>
                          <a:latin typeface="Arial"/>
                          <a:ea typeface="Calibri" panose="020F0502020204030204" pitchFamily="34" charset="0"/>
                          <a:cs typeface="Arial"/>
                        </a:rPr>
                        <a:t>Proj</a:t>
                      </a:r>
                      <a:r>
                        <a:rPr lang="nl-NL" sz="1200" b="1" baseline="0">
                          <a:solidFill>
                            <a:schemeClr val="bg1">
                              <a:lumMod val="50000"/>
                            </a:schemeClr>
                          </a:solidFill>
                          <a:effectLst/>
                          <a:latin typeface="Arial"/>
                          <a:ea typeface="Calibri" panose="020F0502020204030204" pitchFamily="34" charset="0"/>
                          <a:cs typeface="Arial"/>
                        </a:rPr>
                        <a:t>ect nr.*</a:t>
                      </a:r>
                      <a:endParaRPr lang="nl-NL" sz="1200" b="1">
                        <a:solidFill>
                          <a:schemeClr val="bg1">
                            <a:lumMod val="50000"/>
                          </a:schemeClr>
                        </a:solidFill>
                        <a:effectLst/>
                        <a:latin typeface="Arial"/>
                        <a:ea typeface="Calibri" panose="020F0502020204030204" pitchFamily="34" charset="0"/>
                        <a:cs typeface="Arial"/>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Omschrijving</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Type</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OHW</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Initiatief</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Oplevering</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Implementatie</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extLst>
                  <a:ext uri="{0D108BD9-81ED-4DB2-BD59-A6C34878D82A}">
                    <a16:rowId xmlns:a16="http://schemas.microsoft.com/office/drawing/2014/main" val="314783021"/>
                  </a:ext>
                </a:extLst>
              </a:tr>
              <a:tr h="444739">
                <a:tc>
                  <a:txBody>
                    <a:bodyPr/>
                    <a:lstStyle/>
                    <a:p>
                      <a:r>
                        <a:rPr lang="nl-NL" sz="1200" b="0" dirty="0">
                          <a:solidFill>
                            <a:schemeClr val="tx1"/>
                          </a:solidFill>
                          <a:effectLst/>
                          <a:latin typeface="+mn-lt"/>
                          <a:ea typeface="Calibri" panose="020F0502020204030204" pitchFamily="34" charset="0"/>
                          <a:cs typeface="Times New Roman"/>
                          <a:hlinkClick r:id="rId3" action="ppaction://hlinksldjump"/>
                        </a:rPr>
                        <a:t>ACB18001</a:t>
                      </a:r>
                      <a:endParaRPr lang="nl-NL" sz="1200" b="0" dirty="0">
                        <a:solidFill>
                          <a:schemeClr val="tx1"/>
                        </a:solidFill>
                        <a:effectLst/>
                        <a:latin typeface="+mn-lt"/>
                        <a:ea typeface="Calibri" panose="020F0502020204030204" pitchFamily="34" charset="0"/>
                        <a:cs typeface="Times New Roman"/>
                      </a:endParaRPr>
                    </a:p>
                  </a:txBody>
                  <a:tcPr marL="63353" marR="63353" marT="0" marB="0"/>
                </a:tc>
                <a:tc>
                  <a:txBody>
                    <a:bodyPr/>
                    <a:lstStyle/>
                    <a:p>
                      <a:r>
                        <a:rPr lang="nl-NL" sz="1200" dirty="0">
                          <a:solidFill>
                            <a:schemeClr val="tx1"/>
                          </a:solidFill>
                          <a:hlinkClick r:id="rId3" action="ppaction://hlinksldjump"/>
                        </a:rPr>
                        <a:t>Evaluatie</a:t>
                      </a:r>
                      <a:r>
                        <a:rPr lang="nl-NL" sz="1200" baseline="0" dirty="0">
                          <a:solidFill>
                            <a:schemeClr val="tx1"/>
                          </a:solidFill>
                          <a:hlinkClick r:id="rId3" action="ppaction://hlinksldjump"/>
                        </a:rPr>
                        <a:t> regelgevend proces en rol ACB </a:t>
                      </a:r>
                      <a:endParaRPr lang="nl-NL" sz="1200" dirty="0">
                        <a:solidFill>
                          <a:schemeClr val="tx1"/>
                        </a:solidFill>
                      </a:endParaRPr>
                    </a:p>
                  </a:txBody>
                  <a:tcPr marL="63353" marR="63353" marT="0" marB="0"/>
                </a:tc>
                <a:tc>
                  <a:txBody>
                    <a:bodyPr/>
                    <a:lstStyle/>
                    <a:p>
                      <a:pPr>
                        <a:lnSpc>
                          <a:spcPct val="107000"/>
                        </a:lnSpc>
                        <a:spcAft>
                          <a:spcPts val="0"/>
                        </a:spcAft>
                      </a:pPr>
                      <a:r>
                        <a:rPr lang="nl-NL" sz="1200">
                          <a:solidFill>
                            <a:schemeClr val="tx1"/>
                          </a:solidFill>
                          <a:effectLst/>
                        </a:rPr>
                        <a:t>Ov.</a:t>
                      </a:r>
                      <a:endParaRPr lang="nl-N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b="0">
                          <a:solidFill>
                            <a:schemeClr val="tx1"/>
                          </a:solidFill>
                          <a:effectLst/>
                          <a:latin typeface="+mn-lt"/>
                          <a:ea typeface="+mn-ea"/>
                          <a:cs typeface="+mn-cs"/>
                        </a:rPr>
                        <a:t>Ja</a:t>
                      </a:r>
                      <a:endParaRPr lang="nl-NL"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lvl="0">
                        <a:lnSpc>
                          <a:spcPct val="107000"/>
                        </a:lnSpc>
                        <a:spcAft>
                          <a:spcPts val="0"/>
                        </a:spcAft>
                        <a:buNone/>
                      </a:pPr>
                      <a:r>
                        <a:rPr lang="nl-NL" sz="1200">
                          <a:solidFill>
                            <a:schemeClr val="tx1"/>
                          </a:solidFill>
                          <a:effectLst/>
                          <a:latin typeface="+mj-lt"/>
                          <a:ea typeface="Calibri" panose="020F0502020204030204" pitchFamily="34" charset="0"/>
                          <a:cs typeface="Times New Roman"/>
                        </a:rPr>
                        <a:t>Bestuur</a:t>
                      </a:r>
                    </a:p>
                  </a:txBody>
                  <a:tcPr marL="63353" marR="63353" marT="0" marB="0"/>
                </a:tc>
                <a:tc>
                  <a:txBody>
                    <a:bodyPr/>
                    <a:lstStyle/>
                    <a:p>
                      <a:pPr>
                        <a:lnSpc>
                          <a:spcPct val="107000"/>
                        </a:lnSpc>
                        <a:spcAft>
                          <a:spcPts val="0"/>
                        </a:spcAft>
                      </a:pPr>
                      <a:r>
                        <a:rPr lang="nl-NL" sz="1200">
                          <a:solidFill>
                            <a:schemeClr val="tx1"/>
                          </a:solidFill>
                          <a:effectLst/>
                          <a:latin typeface="+mn-lt"/>
                        </a:rPr>
                        <a:t>Q2 2022</a:t>
                      </a:r>
                    </a:p>
                  </a:txBody>
                  <a:tcPr marL="63353" marR="63353" marT="0" marB="0"/>
                </a:tc>
                <a:tc>
                  <a:txBody>
                    <a:bodyPr/>
                    <a:lstStyle/>
                    <a:p>
                      <a:pPr>
                        <a:lnSpc>
                          <a:spcPct val="107000"/>
                        </a:lnSpc>
                        <a:spcAft>
                          <a:spcPts val="0"/>
                        </a:spcAft>
                      </a:pPr>
                      <a:r>
                        <a:rPr lang="nl-NL" sz="1200" baseline="0">
                          <a:solidFill>
                            <a:schemeClr val="tx1"/>
                          </a:solidFill>
                          <a:effectLst/>
                          <a:latin typeface="+mn-lt"/>
                          <a:ea typeface="+mn-ea"/>
                          <a:cs typeface="+mn-cs"/>
                        </a:rPr>
                        <a:t>2022</a:t>
                      </a:r>
                      <a:endParaRPr lang="nl-NL" sz="1200">
                        <a:solidFill>
                          <a:schemeClr val="tx1"/>
                        </a:solidFill>
                        <a:effectLst/>
                        <a:latin typeface="+mn-lt"/>
                        <a:ea typeface="Calibri" panose="020F0502020204030204" pitchFamily="34" charset="0"/>
                        <a:cs typeface="Times New Roman" panose="02020603050405020304" pitchFamily="18" charset="0"/>
                      </a:endParaRPr>
                    </a:p>
                  </a:txBody>
                  <a:tcPr marL="63353" marR="63353" marT="0" marB="0"/>
                </a:tc>
                <a:extLst>
                  <a:ext uri="{0D108BD9-81ED-4DB2-BD59-A6C34878D82A}">
                    <a16:rowId xmlns:a16="http://schemas.microsoft.com/office/drawing/2014/main" val="832477322"/>
                  </a:ext>
                </a:extLst>
              </a:tr>
              <a:tr h="430865">
                <a:tc>
                  <a:txBody>
                    <a:bodyPr/>
                    <a:lstStyle/>
                    <a:p>
                      <a:r>
                        <a:rPr lang="nl-NL" sz="1200" b="0" dirty="0">
                          <a:solidFill>
                            <a:schemeClr val="tx1"/>
                          </a:solidFill>
                          <a:latin typeface="+mn-lt"/>
                          <a:hlinkClick r:id="rId4" action="ppaction://hlinksldjump"/>
                        </a:rPr>
                        <a:t>ACB21003</a:t>
                      </a:r>
                      <a:endParaRPr lang="nl-NL" sz="1200" b="0" dirty="0">
                        <a:solidFill>
                          <a:schemeClr val="tx1"/>
                        </a:solidFill>
                        <a:latin typeface="+mn-lt"/>
                      </a:endParaRPr>
                    </a:p>
                  </a:txBody>
                  <a:tcPr marL="63353" marR="63353" marT="0" marB="0"/>
                </a:tc>
                <a:tc>
                  <a:txBody>
                    <a:bodyPr/>
                    <a:lstStyle/>
                    <a:p>
                      <a:pPr marL="0" indent="0">
                        <a:lnSpc>
                          <a:spcPct val="107000"/>
                        </a:lnSpc>
                        <a:spcAft>
                          <a:spcPts val="0"/>
                        </a:spcAft>
                      </a:pPr>
                      <a:r>
                        <a:rPr lang="nl-NL" sz="1200" b="0" dirty="0">
                          <a:solidFill>
                            <a:schemeClr val="tx1"/>
                          </a:solidFill>
                          <a:effectLst/>
                          <a:latin typeface="+mn-lt"/>
                          <a:ea typeface="Calibri" panose="020F0502020204030204" pitchFamily="34" charset="0"/>
                          <a:cs typeface="Arial"/>
                          <a:hlinkClick r:id="rId4" action="ppaction://hlinksldjump"/>
                        </a:rPr>
                        <a:t>Implementatie</a:t>
                      </a:r>
                      <a:r>
                        <a:rPr lang="nl-NL" sz="1200" b="0" baseline="0" dirty="0">
                          <a:solidFill>
                            <a:schemeClr val="tx1"/>
                          </a:solidFill>
                          <a:effectLst/>
                          <a:latin typeface="+mn-lt"/>
                          <a:ea typeface="Calibri" panose="020F0502020204030204" pitchFamily="34" charset="0"/>
                          <a:cs typeface="Arial"/>
                          <a:hlinkClick r:id="rId4" action="ppaction://hlinksldjump"/>
                        </a:rPr>
                        <a:t> ISQM1</a:t>
                      </a:r>
                      <a:endParaRPr lang="nl-NL" sz="1200" b="0" dirty="0">
                        <a:solidFill>
                          <a:schemeClr val="tx1"/>
                        </a:solidFill>
                        <a:effectLst/>
                        <a:latin typeface="+mn-lt"/>
                        <a:ea typeface="Calibri" panose="020F0502020204030204" pitchFamily="34" charset="0"/>
                        <a:cs typeface="Arial"/>
                      </a:endParaRPr>
                    </a:p>
                  </a:txBody>
                  <a:tcPr marL="63353" marR="63353" marT="0" marB="0"/>
                </a:tc>
                <a:tc>
                  <a:txBody>
                    <a:bodyPr/>
                    <a:lstStyle/>
                    <a:p>
                      <a:pPr>
                        <a:lnSpc>
                          <a:spcPct val="107000"/>
                        </a:lnSpc>
                        <a:spcAft>
                          <a:spcPts val="0"/>
                        </a:spcAft>
                      </a:pPr>
                      <a:r>
                        <a:rPr lang="nl-NL" sz="1200" b="0">
                          <a:solidFill>
                            <a:schemeClr val="tx1"/>
                          </a:solidFill>
                          <a:effectLst/>
                          <a:latin typeface="+mn-lt"/>
                          <a:ea typeface="Calibri" panose="020F0502020204030204" pitchFamily="34" charset="0"/>
                          <a:cs typeface="Times New Roman"/>
                        </a:rPr>
                        <a:t>Wet / HR</a:t>
                      </a:r>
                    </a:p>
                  </a:txBody>
                  <a:tcPr marL="63353" marR="63353" marT="0" marB="0"/>
                </a:tc>
                <a:tc>
                  <a:txBody>
                    <a:bodyPr/>
                    <a:lstStyle/>
                    <a:p>
                      <a:pPr>
                        <a:lnSpc>
                          <a:spcPct val="107000"/>
                        </a:lnSpc>
                        <a:spcAft>
                          <a:spcPts val="0"/>
                        </a:spcAft>
                      </a:pPr>
                      <a:r>
                        <a:rPr lang="nl-NL" sz="1200" b="0">
                          <a:solidFill>
                            <a:schemeClr val="tx1"/>
                          </a:solidFill>
                          <a:effectLst/>
                          <a:latin typeface="+mn-lt"/>
                          <a:ea typeface="Calibri" panose="020F0502020204030204" pitchFamily="34" charset="0"/>
                          <a:cs typeface="Times New Roman"/>
                        </a:rPr>
                        <a:t>Ja</a:t>
                      </a:r>
                    </a:p>
                  </a:txBody>
                  <a:tcPr marL="63353" marR="63353" marT="0" marB="0"/>
                </a:tc>
                <a:tc>
                  <a:txBody>
                    <a:bodyPr/>
                    <a:lstStyle/>
                    <a:p>
                      <a:pPr>
                        <a:lnSpc>
                          <a:spcPct val="107000"/>
                        </a:lnSpc>
                        <a:spcAft>
                          <a:spcPts val="0"/>
                        </a:spcAft>
                      </a:pPr>
                      <a:r>
                        <a:rPr lang="nl-NL" sz="1200" b="0">
                          <a:solidFill>
                            <a:schemeClr val="tx1"/>
                          </a:solidFill>
                          <a:effectLst/>
                          <a:latin typeface="+mn-lt"/>
                          <a:ea typeface="Calibri" panose="020F0502020204030204" pitchFamily="34" charset="0"/>
                          <a:cs typeface="Times New Roman"/>
                        </a:rPr>
                        <a:t>ACB</a:t>
                      </a:r>
                    </a:p>
                  </a:txBody>
                  <a:tcPr marL="63353" marR="63353" marT="0" marB="0"/>
                </a:tc>
                <a:tc>
                  <a:txBody>
                    <a:bodyPr/>
                    <a:lstStyle/>
                    <a:p>
                      <a:pPr>
                        <a:lnSpc>
                          <a:spcPct val="107000"/>
                        </a:lnSpc>
                        <a:spcAft>
                          <a:spcPts val="0"/>
                        </a:spcAft>
                      </a:pPr>
                      <a:r>
                        <a:rPr lang="nl-NL" sz="1200" b="0">
                          <a:solidFill>
                            <a:schemeClr val="tx1"/>
                          </a:solidFill>
                          <a:effectLst/>
                          <a:latin typeface="+mn-lt"/>
                          <a:ea typeface="Calibri" panose="020F0502020204030204" pitchFamily="34" charset="0"/>
                          <a:cs typeface="Times New Roman"/>
                        </a:rPr>
                        <a:t>2022</a:t>
                      </a:r>
                    </a:p>
                  </a:txBody>
                  <a:tcPr marL="63353" marR="63353" marT="0" marB="0"/>
                </a:tc>
                <a:tc>
                  <a:txBody>
                    <a:bodyPr/>
                    <a:lstStyle/>
                    <a:p>
                      <a:pPr>
                        <a:lnSpc>
                          <a:spcPct val="107000"/>
                        </a:lnSpc>
                        <a:spcAft>
                          <a:spcPts val="0"/>
                        </a:spcAft>
                      </a:pPr>
                      <a:r>
                        <a:rPr lang="nl-NL" sz="1200" b="0" baseline="0">
                          <a:solidFill>
                            <a:schemeClr val="tx1"/>
                          </a:solidFill>
                          <a:effectLst/>
                          <a:latin typeface="+mn-lt"/>
                          <a:ea typeface="Calibri" panose="020F0502020204030204" pitchFamily="34" charset="0"/>
                          <a:cs typeface="Times New Roman"/>
                        </a:rPr>
                        <a:t>2023</a:t>
                      </a:r>
                      <a:endParaRPr lang="nl-NL" sz="1200" b="0">
                        <a:solidFill>
                          <a:schemeClr val="tx1"/>
                        </a:solidFill>
                        <a:effectLst/>
                        <a:latin typeface="+mn-lt"/>
                        <a:ea typeface="Calibri" panose="020F0502020204030204" pitchFamily="34" charset="0"/>
                        <a:cs typeface="Times New Roman"/>
                      </a:endParaRPr>
                    </a:p>
                  </a:txBody>
                  <a:tcPr marL="63353" marR="63353" marT="0" marB="0"/>
                </a:tc>
                <a:extLst>
                  <a:ext uri="{0D108BD9-81ED-4DB2-BD59-A6C34878D82A}">
                    <a16:rowId xmlns:a16="http://schemas.microsoft.com/office/drawing/2014/main" val="37208259"/>
                  </a:ext>
                </a:extLst>
              </a:tr>
              <a:tr h="430865">
                <a:tc>
                  <a:txBody>
                    <a:bodyPr/>
                    <a:lstStyle/>
                    <a:p>
                      <a:r>
                        <a:rPr lang="nl-NL" sz="1200" b="0" dirty="0">
                          <a:solidFill>
                            <a:srgbClr val="FF0000"/>
                          </a:solidFill>
                          <a:effectLst/>
                          <a:latin typeface="+mn-lt"/>
                          <a:ea typeface="Calibri" panose="020F0502020204030204" pitchFamily="34" charset="0"/>
                          <a:cs typeface="Times New Roman"/>
                          <a:hlinkClick r:id="rId5" action="ppaction://hlinksldjump"/>
                        </a:rPr>
                        <a:t>ACB21008</a:t>
                      </a:r>
                      <a:endParaRPr lang="nl-NL" sz="1200" b="0" dirty="0">
                        <a:solidFill>
                          <a:srgbClr val="FF0000"/>
                        </a:solidFill>
                        <a:effectLst/>
                        <a:latin typeface="+mn-lt"/>
                        <a:ea typeface="Calibri" panose="020F0502020204030204" pitchFamily="34" charset="0"/>
                        <a:cs typeface="Times New Roman"/>
                      </a:endParaRPr>
                    </a:p>
                  </a:txBody>
                  <a:tcPr marL="63353" marR="63353" marT="0" marB="0"/>
                </a:tc>
                <a:tc>
                  <a:txBody>
                    <a:bodyPr/>
                    <a:lstStyle/>
                    <a:p>
                      <a:r>
                        <a:rPr lang="nl-NL" sz="1200" dirty="0">
                          <a:solidFill>
                            <a:schemeClr val="tx1"/>
                          </a:solidFill>
                          <a:hlinkClick r:id="rId5" action="ppaction://hlinksldjump"/>
                        </a:rPr>
                        <a:t>Implementatie ISQM2</a:t>
                      </a:r>
                      <a:endParaRPr lang="nl-NL" sz="1200" dirty="0">
                        <a:solidFill>
                          <a:schemeClr val="tx1"/>
                        </a:solidFill>
                      </a:endParaRPr>
                    </a:p>
                  </a:txBody>
                  <a:tcPr marL="63353" marR="63353" marT="0" marB="0"/>
                </a:tc>
                <a:tc>
                  <a:txBody>
                    <a:bodyPr/>
                    <a:lstStyle/>
                    <a:p>
                      <a:pPr>
                        <a:lnSpc>
                          <a:spcPct val="107000"/>
                        </a:lnSpc>
                        <a:spcAft>
                          <a:spcPts val="0"/>
                        </a:spcAft>
                      </a:pPr>
                      <a:r>
                        <a:rPr lang="nl-NL" sz="1200" b="0">
                          <a:solidFill>
                            <a:schemeClr val="tx1"/>
                          </a:solidFill>
                          <a:effectLst/>
                          <a:latin typeface="+mn-lt"/>
                          <a:ea typeface="Calibri" panose="020F0502020204030204" pitchFamily="34" charset="0"/>
                          <a:cs typeface="Times New Roman"/>
                        </a:rPr>
                        <a:t>Wet / HR</a:t>
                      </a:r>
                    </a:p>
                  </a:txBody>
                  <a:tcPr marL="63353" marR="63353" marT="0" marB="0"/>
                </a:tc>
                <a:tc>
                  <a:txBody>
                    <a:bodyPr/>
                    <a:lstStyle/>
                    <a:p>
                      <a:pPr>
                        <a:lnSpc>
                          <a:spcPct val="107000"/>
                        </a:lnSpc>
                        <a:spcAft>
                          <a:spcPts val="0"/>
                        </a:spcAft>
                      </a:pPr>
                      <a:r>
                        <a:rPr lang="nl-NL" sz="1200" b="0">
                          <a:solidFill>
                            <a:schemeClr val="tx1"/>
                          </a:solidFill>
                          <a:effectLst/>
                          <a:latin typeface="+mn-lt"/>
                          <a:ea typeface="Calibri" panose="020F0502020204030204" pitchFamily="34" charset="0"/>
                          <a:cs typeface="Times New Roman" panose="02020603050405020304" pitchFamily="18" charset="0"/>
                        </a:rPr>
                        <a:t>Ja</a:t>
                      </a:r>
                    </a:p>
                  </a:txBody>
                  <a:tcPr marL="63353" marR="63353" marT="0" marB="0"/>
                </a:tc>
                <a:tc>
                  <a:txBody>
                    <a:bodyPr/>
                    <a:lstStyle/>
                    <a:p>
                      <a:pPr lvl="0">
                        <a:lnSpc>
                          <a:spcPct val="107000"/>
                        </a:lnSpc>
                        <a:spcAft>
                          <a:spcPts val="0"/>
                        </a:spcAft>
                        <a:buNone/>
                      </a:pPr>
                      <a:r>
                        <a:rPr lang="nl-NL" sz="1200">
                          <a:solidFill>
                            <a:schemeClr val="tx1"/>
                          </a:solidFill>
                          <a:effectLst/>
                          <a:latin typeface="+mj-lt"/>
                          <a:ea typeface="Calibri" panose="020F0502020204030204" pitchFamily="34" charset="0"/>
                          <a:cs typeface="Times New Roman"/>
                        </a:rPr>
                        <a:t>ACB</a:t>
                      </a:r>
                    </a:p>
                  </a:txBody>
                  <a:tcPr marL="63353" marR="63353" marT="0" marB="0"/>
                </a:tc>
                <a:tc>
                  <a:txBody>
                    <a:bodyPr/>
                    <a:lstStyle/>
                    <a:p>
                      <a:pPr>
                        <a:lnSpc>
                          <a:spcPct val="107000"/>
                        </a:lnSpc>
                        <a:spcAft>
                          <a:spcPts val="0"/>
                        </a:spcAft>
                      </a:pPr>
                      <a:r>
                        <a:rPr lang="nl-NL" sz="1200">
                          <a:solidFill>
                            <a:schemeClr val="tx1"/>
                          </a:solidFill>
                          <a:effectLst/>
                          <a:latin typeface="+mn-lt"/>
                        </a:rPr>
                        <a:t>2022</a:t>
                      </a:r>
                    </a:p>
                  </a:txBody>
                  <a:tcPr marL="63353" marR="63353" marT="0" marB="0"/>
                </a:tc>
                <a:tc>
                  <a:txBody>
                    <a:bodyPr/>
                    <a:lstStyle/>
                    <a:p>
                      <a:pPr>
                        <a:lnSpc>
                          <a:spcPct val="107000"/>
                        </a:lnSpc>
                        <a:spcAft>
                          <a:spcPts val="0"/>
                        </a:spcAft>
                      </a:pPr>
                      <a:r>
                        <a:rPr lang="nl-NL" sz="1200">
                          <a:solidFill>
                            <a:schemeClr val="tx1"/>
                          </a:solidFill>
                          <a:effectLst/>
                          <a:latin typeface="+mn-lt"/>
                          <a:ea typeface="Calibri" panose="020F0502020204030204" pitchFamily="34" charset="0"/>
                          <a:cs typeface="Times New Roman" panose="02020603050405020304" pitchFamily="18" charset="0"/>
                        </a:rPr>
                        <a:t>2023</a:t>
                      </a:r>
                    </a:p>
                  </a:txBody>
                  <a:tcPr marL="63353" marR="63353" marT="0" marB="0"/>
                </a:tc>
                <a:extLst>
                  <a:ext uri="{0D108BD9-81ED-4DB2-BD59-A6C34878D82A}">
                    <a16:rowId xmlns:a16="http://schemas.microsoft.com/office/drawing/2014/main" val="1357952782"/>
                  </a:ext>
                </a:extLst>
              </a:tr>
              <a:tr h="373090">
                <a:tc>
                  <a:txBody>
                    <a:bodyPr/>
                    <a:lstStyle/>
                    <a:p>
                      <a:r>
                        <a:rPr lang="nl-NL" sz="1200" b="0" dirty="0">
                          <a:solidFill>
                            <a:srgbClr val="FF0000"/>
                          </a:solidFill>
                          <a:latin typeface="+mn-lt"/>
                          <a:hlinkClick r:id="rId6" action="ppaction://hlinksldjump"/>
                        </a:rPr>
                        <a:t>ACB21009</a:t>
                      </a:r>
                      <a:endParaRPr lang="nl-NL" sz="1200" b="0" dirty="0">
                        <a:solidFill>
                          <a:srgbClr val="FF0000"/>
                        </a:solidFill>
                        <a:latin typeface="+mn-lt"/>
                      </a:endParaRPr>
                    </a:p>
                  </a:txBody>
                  <a:tcPr marL="63353" marR="63353" marT="0" marB="0"/>
                </a:tc>
                <a:tc>
                  <a:txBody>
                    <a:bodyPr/>
                    <a:lstStyle/>
                    <a:p>
                      <a:r>
                        <a:rPr lang="nl-NL" sz="1200" dirty="0">
                          <a:solidFill>
                            <a:schemeClr val="tx1"/>
                          </a:solidFill>
                          <a:latin typeface="+mn-lt"/>
                          <a:hlinkClick r:id="rId6" action="ppaction://hlinksldjump"/>
                        </a:rPr>
                        <a:t>Implementatie ISA 220</a:t>
                      </a:r>
                      <a:endParaRPr lang="nl-NL" sz="1200" dirty="0">
                        <a:solidFill>
                          <a:schemeClr val="tx1"/>
                        </a:solidFill>
                        <a:latin typeface="+mn-lt"/>
                      </a:endParaRPr>
                    </a:p>
                  </a:txBody>
                  <a:tcPr marL="63353" marR="63353" marT="0" marB="0"/>
                </a:tc>
                <a:tc>
                  <a:txBody>
                    <a:bodyPr/>
                    <a:lstStyle/>
                    <a:p>
                      <a:pPr>
                        <a:lnSpc>
                          <a:spcPct val="107000"/>
                        </a:lnSpc>
                        <a:spcAft>
                          <a:spcPts val="0"/>
                        </a:spcAft>
                      </a:pPr>
                      <a:r>
                        <a:rPr lang="nl-NL" sz="1200">
                          <a:solidFill>
                            <a:schemeClr val="tx1"/>
                          </a:solidFill>
                          <a:effectLst/>
                          <a:latin typeface="+mn-lt"/>
                          <a:ea typeface="Calibri" panose="020F0502020204030204" pitchFamily="34" charset="0"/>
                          <a:cs typeface="Times New Roman" panose="02020603050405020304" pitchFamily="18" charset="0"/>
                        </a:rPr>
                        <a:t>NV</a:t>
                      </a:r>
                    </a:p>
                  </a:txBody>
                  <a:tcPr marL="63353" marR="63353" marT="0" marB="0"/>
                </a:tc>
                <a:tc>
                  <a:txBody>
                    <a:bodyPr/>
                    <a:lstStyle/>
                    <a:p>
                      <a:pPr>
                        <a:lnSpc>
                          <a:spcPct val="107000"/>
                        </a:lnSpc>
                        <a:spcAft>
                          <a:spcPts val="0"/>
                        </a:spcAft>
                      </a:pPr>
                      <a:r>
                        <a:rPr lang="nl-NL" sz="1200">
                          <a:solidFill>
                            <a:schemeClr val="tx1"/>
                          </a:solidFill>
                          <a:effectLst/>
                          <a:latin typeface="+mn-lt"/>
                          <a:ea typeface="Calibri" panose="020F0502020204030204" pitchFamily="34" charset="0"/>
                          <a:cs typeface="Times New Roman" panose="02020603050405020304" pitchFamily="18" charset="0"/>
                        </a:rPr>
                        <a:t>Ja</a:t>
                      </a:r>
                    </a:p>
                  </a:txBody>
                  <a:tcPr marL="63353" marR="63353" marT="0" marB="0"/>
                </a:tc>
                <a:tc>
                  <a:txBody>
                    <a:bodyPr/>
                    <a:lstStyle/>
                    <a:p>
                      <a:pPr>
                        <a:lnSpc>
                          <a:spcPct val="107000"/>
                        </a:lnSpc>
                        <a:spcAft>
                          <a:spcPts val="0"/>
                        </a:spcAft>
                      </a:pPr>
                      <a:r>
                        <a:rPr lang="nl-NL" sz="1200">
                          <a:solidFill>
                            <a:schemeClr val="tx1"/>
                          </a:solidFill>
                          <a:effectLst/>
                          <a:latin typeface="+mn-lt"/>
                          <a:ea typeface="Calibri" panose="020F0502020204030204" pitchFamily="34" charset="0"/>
                          <a:cs typeface="Times New Roman"/>
                        </a:rPr>
                        <a:t>ACB</a:t>
                      </a:r>
                    </a:p>
                  </a:txBody>
                  <a:tcPr marL="63353" marR="63353" marT="0" marB="0"/>
                </a:tc>
                <a:tc>
                  <a:txBody>
                    <a:bodyPr/>
                    <a:lstStyle/>
                    <a:p>
                      <a:pPr>
                        <a:lnSpc>
                          <a:spcPct val="107000"/>
                        </a:lnSpc>
                        <a:spcAft>
                          <a:spcPts val="0"/>
                        </a:spcAft>
                      </a:pPr>
                      <a:r>
                        <a:rPr lang="nl-NL" sz="1200">
                          <a:solidFill>
                            <a:schemeClr val="tx1"/>
                          </a:solidFill>
                          <a:effectLst/>
                          <a:latin typeface="+mn-lt"/>
                          <a:ea typeface="Calibri" panose="020F0502020204030204" pitchFamily="34" charset="0"/>
                          <a:cs typeface="Times New Roman" panose="02020603050405020304" pitchFamily="18" charset="0"/>
                        </a:rPr>
                        <a:t>2022</a:t>
                      </a:r>
                    </a:p>
                  </a:txBody>
                  <a:tcPr marL="63353" marR="63353" marT="0" marB="0"/>
                </a:tc>
                <a:tc>
                  <a:txBody>
                    <a:bodyPr/>
                    <a:lstStyle/>
                    <a:p>
                      <a:pPr>
                        <a:lnSpc>
                          <a:spcPct val="107000"/>
                        </a:lnSpc>
                        <a:spcAft>
                          <a:spcPts val="0"/>
                        </a:spcAft>
                      </a:pPr>
                      <a:r>
                        <a:rPr lang="nl-NL" sz="1200">
                          <a:solidFill>
                            <a:schemeClr val="tx1"/>
                          </a:solidFill>
                          <a:effectLst/>
                          <a:latin typeface="+mn-lt"/>
                          <a:ea typeface="Calibri" panose="020F0502020204030204" pitchFamily="34" charset="0"/>
                          <a:cs typeface="Times New Roman" panose="02020603050405020304" pitchFamily="18" charset="0"/>
                        </a:rPr>
                        <a:t>2023</a:t>
                      </a:r>
                    </a:p>
                  </a:txBody>
                  <a:tcPr marL="63353" marR="63353" marT="0" marB="0"/>
                </a:tc>
                <a:extLst>
                  <a:ext uri="{0D108BD9-81ED-4DB2-BD59-A6C34878D82A}">
                    <a16:rowId xmlns:a16="http://schemas.microsoft.com/office/drawing/2014/main" val="4057739845"/>
                  </a:ext>
                </a:extLst>
              </a:tr>
              <a:tr h="436777">
                <a:tc>
                  <a:txBody>
                    <a:bodyPr/>
                    <a:lstStyle/>
                    <a:p>
                      <a:r>
                        <a:rPr lang="nl-NL" sz="1200" b="0" strike="noStrike" dirty="0">
                          <a:solidFill>
                            <a:schemeClr val="tx1"/>
                          </a:solidFill>
                          <a:latin typeface="+mn-lt"/>
                          <a:hlinkClick r:id="rId7" action="ppaction://hlinksldjump"/>
                        </a:rPr>
                        <a:t>SCA22001</a:t>
                      </a:r>
                      <a:endParaRPr lang="nl-NL" sz="1200" b="0" strike="noStrike" dirty="0">
                        <a:solidFill>
                          <a:schemeClr val="tx1"/>
                        </a:solidFill>
                        <a:latin typeface="+mn-lt"/>
                      </a:endParaRPr>
                    </a:p>
                  </a:txBody>
                  <a:tcPr marL="63353" marR="63353" marT="0" marB="0"/>
                </a:tc>
                <a:tc>
                  <a:txBody>
                    <a:bodyPr/>
                    <a:lstStyle/>
                    <a:p>
                      <a:pPr marL="0" indent="0">
                        <a:lnSpc>
                          <a:spcPct val="107000"/>
                        </a:lnSpc>
                        <a:spcAft>
                          <a:spcPts val="0"/>
                        </a:spcAft>
                      </a:pPr>
                      <a:r>
                        <a:rPr lang="nl-NL" sz="1200" b="0" strike="noStrike" dirty="0">
                          <a:solidFill>
                            <a:schemeClr val="tx1"/>
                          </a:solidFill>
                          <a:effectLst/>
                          <a:latin typeface="+mn-lt"/>
                          <a:ea typeface="Calibri" panose="020F0502020204030204" pitchFamily="34" charset="0"/>
                          <a:cs typeface="Arial"/>
                          <a:hlinkClick r:id="rId7" action="ppaction://hlinksldjump"/>
                        </a:rPr>
                        <a:t>CSRD </a:t>
                      </a:r>
                      <a:r>
                        <a:rPr lang="nl-NL" sz="1200" b="0" strike="noStrike" dirty="0" err="1">
                          <a:solidFill>
                            <a:schemeClr val="tx1"/>
                          </a:solidFill>
                          <a:effectLst/>
                          <a:latin typeface="+mn-lt"/>
                          <a:ea typeface="Calibri" panose="020F0502020204030204" pitchFamily="34" charset="0"/>
                          <a:cs typeface="Arial"/>
                          <a:hlinkClick r:id="rId7" action="ppaction://hlinksldjump"/>
                        </a:rPr>
                        <a:t>limited</a:t>
                      </a:r>
                      <a:r>
                        <a:rPr lang="nl-NL" sz="1200" b="0" strike="noStrike" dirty="0">
                          <a:solidFill>
                            <a:schemeClr val="tx1"/>
                          </a:solidFill>
                          <a:effectLst/>
                          <a:latin typeface="+mn-lt"/>
                          <a:ea typeface="Calibri" panose="020F0502020204030204" pitchFamily="34" charset="0"/>
                          <a:cs typeface="Arial"/>
                          <a:hlinkClick r:id="rId7" action="ppaction://hlinksldjump"/>
                        </a:rPr>
                        <a:t> assurance</a:t>
                      </a:r>
                      <a:endParaRPr lang="nl-NL" sz="1200" b="0" strike="noStrike" dirty="0">
                        <a:solidFill>
                          <a:schemeClr val="tx1"/>
                        </a:solidFill>
                        <a:effectLst/>
                        <a:latin typeface="+mn-lt"/>
                        <a:ea typeface="Calibri" panose="020F0502020204030204" pitchFamily="34" charset="0"/>
                        <a:cs typeface="Arial"/>
                      </a:endParaRPr>
                    </a:p>
                  </a:txBody>
                  <a:tcPr marL="63353" marR="63353" marT="0" marB="0"/>
                </a:tc>
                <a:tc>
                  <a:txBody>
                    <a:bodyPr/>
                    <a:lstStyle/>
                    <a:p>
                      <a:pPr>
                        <a:lnSpc>
                          <a:spcPct val="107000"/>
                        </a:lnSpc>
                        <a:spcAft>
                          <a:spcPts val="0"/>
                        </a:spcAft>
                      </a:pPr>
                      <a:r>
                        <a:rPr lang="nl-NL" sz="1200" b="0" strike="noStrike" err="1">
                          <a:solidFill>
                            <a:schemeClr val="tx1"/>
                          </a:solidFill>
                          <a:effectLst/>
                          <a:latin typeface="+mn-lt"/>
                          <a:ea typeface="Calibri" panose="020F0502020204030204" pitchFamily="34" charset="0"/>
                          <a:cs typeface="Times New Roman"/>
                        </a:rPr>
                        <a:t>ntb</a:t>
                      </a:r>
                      <a:endParaRPr lang="nl-NL" sz="1200" b="0" strike="noStrike">
                        <a:solidFill>
                          <a:schemeClr val="tx1"/>
                        </a:solidFill>
                        <a:effectLst/>
                        <a:latin typeface="+mn-lt"/>
                        <a:ea typeface="Calibri" panose="020F0502020204030204" pitchFamily="34" charset="0"/>
                        <a:cs typeface="Times New Roman"/>
                      </a:endParaRPr>
                    </a:p>
                  </a:txBody>
                  <a:tcPr marL="63353" marR="63353" marT="0" marB="0"/>
                </a:tc>
                <a:tc>
                  <a:txBody>
                    <a:bodyPr/>
                    <a:lstStyle/>
                    <a:p>
                      <a:pPr>
                        <a:lnSpc>
                          <a:spcPct val="107000"/>
                        </a:lnSpc>
                        <a:spcAft>
                          <a:spcPts val="0"/>
                        </a:spcAft>
                      </a:pPr>
                      <a:r>
                        <a:rPr lang="nl-NL" sz="1200" b="0" strike="noStrike">
                          <a:solidFill>
                            <a:schemeClr val="tx1"/>
                          </a:solidFill>
                          <a:effectLst/>
                          <a:latin typeface="+mn-lt"/>
                          <a:ea typeface="Calibri" panose="020F0502020204030204" pitchFamily="34" charset="0"/>
                          <a:cs typeface="Times New Roman"/>
                        </a:rPr>
                        <a:t>Nee</a:t>
                      </a:r>
                    </a:p>
                  </a:txBody>
                  <a:tcPr marL="63353" marR="63353" marT="0" marB="0"/>
                </a:tc>
                <a:tc>
                  <a:txBody>
                    <a:bodyPr/>
                    <a:lstStyle/>
                    <a:p>
                      <a:pPr>
                        <a:lnSpc>
                          <a:spcPct val="107000"/>
                        </a:lnSpc>
                        <a:spcAft>
                          <a:spcPts val="0"/>
                        </a:spcAft>
                      </a:pPr>
                      <a:r>
                        <a:rPr lang="nl-NL" sz="1200" b="0" strike="noStrike">
                          <a:solidFill>
                            <a:schemeClr val="tx1"/>
                          </a:solidFill>
                          <a:effectLst/>
                          <a:latin typeface="+mn-lt"/>
                          <a:ea typeface="Calibri" panose="020F0502020204030204" pitchFamily="34" charset="0"/>
                          <a:cs typeface="Times New Roman"/>
                        </a:rPr>
                        <a:t>SCA/</a:t>
                      </a:r>
                      <a:r>
                        <a:rPr lang="nl-NL" sz="1200" b="0" u="sng" strike="noStrike">
                          <a:solidFill>
                            <a:schemeClr val="tx1"/>
                          </a:solidFill>
                          <a:effectLst/>
                          <a:latin typeface="+mn-lt"/>
                          <a:ea typeface="Calibri" panose="020F0502020204030204" pitchFamily="34" charset="0"/>
                          <a:cs typeface="Times New Roman"/>
                        </a:rPr>
                        <a:t>ESG </a:t>
                      </a:r>
                      <a:r>
                        <a:rPr lang="nl-NL" sz="1200" b="0" u="sng" strike="noStrike" err="1">
                          <a:solidFill>
                            <a:schemeClr val="tx1"/>
                          </a:solidFill>
                          <a:effectLst/>
                          <a:latin typeface="+mn-lt"/>
                          <a:ea typeface="Calibri" panose="020F0502020204030204" pitchFamily="34" charset="0"/>
                          <a:cs typeface="Times New Roman"/>
                        </a:rPr>
                        <a:t>Ass</a:t>
                      </a:r>
                      <a:r>
                        <a:rPr lang="nl-NL" sz="1200" b="0" u="sng" strike="noStrike">
                          <a:solidFill>
                            <a:schemeClr val="tx1"/>
                          </a:solidFill>
                          <a:effectLst/>
                          <a:latin typeface="+mn-lt"/>
                          <a:ea typeface="Calibri" panose="020F0502020204030204" pitchFamily="34" charset="0"/>
                          <a:cs typeface="Times New Roman"/>
                        </a:rPr>
                        <a:t>.</a:t>
                      </a:r>
                    </a:p>
                  </a:txBody>
                  <a:tcPr marL="63353" marR="63353" marT="0" marB="0"/>
                </a:tc>
                <a:tc>
                  <a:txBody>
                    <a:bodyPr/>
                    <a:lstStyle/>
                    <a:p>
                      <a:pPr>
                        <a:lnSpc>
                          <a:spcPct val="107000"/>
                        </a:lnSpc>
                        <a:spcAft>
                          <a:spcPts val="0"/>
                        </a:spcAft>
                      </a:pPr>
                      <a:r>
                        <a:rPr lang="nl-NL" sz="1200" b="0" strike="noStrike">
                          <a:solidFill>
                            <a:schemeClr val="tx1"/>
                          </a:solidFill>
                          <a:effectLst/>
                          <a:latin typeface="+mn-lt"/>
                          <a:ea typeface="Calibri" panose="020F0502020204030204" pitchFamily="34" charset="0"/>
                          <a:cs typeface="Times New Roman"/>
                        </a:rPr>
                        <a:t>PM</a:t>
                      </a:r>
                    </a:p>
                  </a:txBody>
                  <a:tcPr marL="63353" marR="63353" marT="0" marB="0"/>
                </a:tc>
                <a:tc>
                  <a:txBody>
                    <a:bodyPr/>
                    <a:lstStyle/>
                    <a:p>
                      <a:pPr>
                        <a:lnSpc>
                          <a:spcPct val="107000"/>
                        </a:lnSpc>
                        <a:spcAft>
                          <a:spcPts val="0"/>
                        </a:spcAft>
                      </a:pPr>
                      <a:r>
                        <a:rPr lang="nl-NL" sz="1200" b="0" strike="noStrike" dirty="0">
                          <a:solidFill>
                            <a:schemeClr val="tx1"/>
                          </a:solidFill>
                          <a:effectLst/>
                          <a:latin typeface="+mn-lt"/>
                          <a:ea typeface="Calibri" panose="020F0502020204030204" pitchFamily="34" charset="0"/>
                          <a:cs typeface="Times New Roman"/>
                        </a:rPr>
                        <a:t>2023</a:t>
                      </a:r>
                    </a:p>
                  </a:txBody>
                  <a:tcPr marL="63353" marR="63353" marT="0" marB="0"/>
                </a:tc>
                <a:extLst>
                  <a:ext uri="{0D108BD9-81ED-4DB2-BD59-A6C34878D82A}">
                    <a16:rowId xmlns:a16="http://schemas.microsoft.com/office/drawing/2014/main" val="3917130556"/>
                  </a:ext>
                </a:extLst>
              </a:tr>
            </a:tbl>
          </a:graphicData>
        </a:graphic>
      </p:graphicFrame>
    </p:spTree>
    <p:extLst>
      <p:ext uri="{BB962C8B-B14F-4D97-AF65-F5344CB8AC3E}">
        <p14:creationId xmlns:p14="http://schemas.microsoft.com/office/powerpoint/2010/main" val="1377385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 12">
            <a:extLst>
              <a:ext uri="{FF2B5EF4-FFF2-40B4-BE49-F238E27FC236}">
                <a16:creationId xmlns:a16="http://schemas.microsoft.com/office/drawing/2014/main" id="{C3F76BB3-D142-49D2-A809-39C79CF69838}"/>
              </a:ext>
            </a:extLst>
          </p:cNvPr>
          <p:cNvGraphicFramePr>
            <a:graphicFrameLocks noGrp="1"/>
          </p:cNvGraphicFramePr>
          <p:nvPr>
            <p:extLst>
              <p:ext uri="{D42A27DB-BD31-4B8C-83A1-F6EECF244321}">
                <p14:modId xmlns:p14="http://schemas.microsoft.com/office/powerpoint/2010/main" val="1815367022"/>
              </p:ext>
            </p:extLst>
          </p:nvPr>
        </p:nvGraphicFramePr>
        <p:xfrm>
          <a:off x="337280" y="896785"/>
          <a:ext cx="7954712" cy="4041159"/>
        </p:xfrm>
        <a:graphic>
          <a:graphicData uri="http://schemas.openxmlformats.org/drawingml/2006/table">
            <a:tbl>
              <a:tblPr firstRow="1" bandRow="1">
                <a:tableStyleId>{5FD0F851-EC5A-4D38-B0AD-8093EC10F338}</a:tableStyleId>
              </a:tblPr>
              <a:tblGrid>
                <a:gridCol w="1311638">
                  <a:extLst>
                    <a:ext uri="{9D8B030D-6E8A-4147-A177-3AD203B41FA5}">
                      <a16:colId xmlns:a16="http://schemas.microsoft.com/office/drawing/2014/main" val="1513426338"/>
                    </a:ext>
                  </a:extLst>
                </a:gridCol>
                <a:gridCol w="6643074">
                  <a:extLst>
                    <a:ext uri="{9D8B030D-6E8A-4147-A177-3AD203B41FA5}">
                      <a16:colId xmlns:a16="http://schemas.microsoft.com/office/drawing/2014/main" val="594080699"/>
                    </a:ext>
                  </a:extLst>
                </a:gridCol>
              </a:tblGrid>
              <a:tr h="267033">
                <a:tc>
                  <a:txBody>
                    <a:bodyPr/>
                    <a:lstStyle/>
                    <a:p>
                      <a:pPr lvl="0">
                        <a:buNone/>
                      </a:pPr>
                      <a:r>
                        <a:rPr lang="nl-NL" sz="1200" u="none" strike="noStrike" noProof="0" dirty="0"/>
                        <a:t>Projectnummer</a:t>
                      </a:r>
                      <a:endParaRPr lang="nl-NL" sz="1200" dirty="0"/>
                    </a:p>
                  </a:txBody>
                  <a:tcPr/>
                </a:tc>
                <a:tc>
                  <a:txBody>
                    <a:bodyPr/>
                    <a:lstStyle/>
                    <a:p>
                      <a:pPr lvl="0" algn="l">
                        <a:lnSpc>
                          <a:spcPct val="100000"/>
                        </a:lnSpc>
                        <a:spcBef>
                          <a:spcPts val="0"/>
                        </a:spcBef>
                        <a:spcAft>
                          <a:spcPts val="0"/>
                        </a:spcAft>
                        <a:buNone/>
                      </a:pPr>
                      <a:r>
                        <a:rPr lang="nl-NL" sz="1200" u="none" strike="noStrike" noProof="0">
                          <a:hlinkClick r:id="rId3" action="ppaction://hlinksldjump"/>
                        </a:rPr>
                        <a:t>SCA18002</a:t>
                      </a:r>
                      <a:endParaRPr lang="nl-NL" sz="1200" u="none" strike="noStrike" noProof="0"/>
                    </a:p>
                  </a:txBody>
                  <a:tcPr/>
                </a:tc>
                <a:extLst>
                  <a:ext uri="{0D108BD9-81ED-4DB2-BD59-A6C34878D82A}">
                    <a16:rowId xmlns:a16="http://schemas.microsoft.com/office/drawing/2014/main" val="1134644624"/>
                  </a:ext>
                </a:extLst>
              </a:tr>
              <a:tr h="267033">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ACB / Forensische accountants / SCA</a:t>
                      </a:r>
                      <a:endParaRPr lang="nl-NL" dirty="0"/>
                    </a:p>
                  </a:txBody>
                  <a:tcPr/>
                </a:tc>
                <a:extLst>
                  <a:ext uri="{0D108BD9-81ED-4DB2-BD59-A6C34878D82A}">
                    <a16:rowId xmlns:a16="http://schemas.microsoft.com/office/drawing/2014/main" val="2645348072"/>
                  </a:ext>
                </a:extLst>
              </a:tr>
              <a:tr h="831789">
                <a:tc>
                  <a:txBody>
                    <a:bodyPr/>
                    <a:lstStyle/>
                    <a:p>
                      <a:pPr lvl="0">
                        <a:buNone/>
                      </a:pPr>
                      <a:r>
                        <a:rPr lang="nl-NL" sz="1200" u="none" strike="noStrike" noProof="0" dirty="0"/>
                        <a:t>Waarom:</a:t>
                      </a:r>
                    </a:p>
                  </a:txBody>
                  <a:tcPr/>
                </a:tc>
                <a:tc>
                  <a:txBody>
                    <a:bodyPr/>
                    <a:lstStyle/>
                    <a:p>
                      <a:pPr marL="0" marR="0" lvl="0" indent="0" algn="l">
                        <a:lnSpc>
                          <a:spcPct val="100000"/>
                        </a:lnSpc>
                        <a:spcBef>
                          <a:spcPct val="20000"/>
                        </a:spcBef>
                        <a:spcAft>
                          <a:spcPct val="0"/>
                        </a:spcAft>
                        <a:buNone/>
                      </a:pPr>
                      <a:r>
                        <a:rPr lang="nl-NL" sz="1200" u="none" strike="noStrike" noProof="0" dirty="0"/>
                        <a:t>Forensische onderzoeken zijn ingewikkeld vanwege het belang van betrokkenen en de kans op reputatiesschade. Op grond van NBA-handreiking Persoonsgerichte onderzoeken gelden naast VGBA geen specifieke normen. Gezien het maatschappelijk belang en de belangen van betrok- kenen is dit onwenselijk en vraagt dit om regelgeving en kwaliteitsborging. </a:t>
                      </a:r>
                      <a:endParaRPr lang="nl-NL" dirty="0"/>
                    </a:p>
                  </a:txBody>
                  <a:tcPr/>
                </a:tc>
                <a:extLst>
                  <a:ext uri="{0D108BD9-81ED-4DB2-BD59-A6C34878D82A}">
                    <a16:rowId xmlns:a16="http://schemas.microsoft.com/office/drawing/2014/main" val="2858629803"/>
                  </a:ext>
                </a:extLst>
              </a:tr>
              <a:tr h="363813">
                <a:tc>
                  <a:txBody>
                    <a:bodyPr/>
                    <a:lstStyle/>
                    <a:p>
                      <a:pPr lvl="0">
                        <a:buNone/>
                      </a:pPr>
                      <a:r>
                        <a:rPr lang="nl-NL" sz="1200" u="none" strike="noStrike" noProof="0" dirty="0"/>
                        <a:t>Impact:</a:t>
                      </a: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rPr>
                        <a:t>De impact is afhankelijk van de vraag of deze opdrachten onder de NVKS vallen.</a:t>
                      </a:r>
                      <a:endParaRPr lang="nl-NL" sz="1200" dirty="0">
                        <a:solidFill>
                          <a:schemeClr val="tx1"/>
                        </a:solidFill>
                      </a:endParaRPr>
                    </a:p>
                  </a:txBody>
                  <a:tcPr/>
                </a:tc>
                <a:extLst>
                  <a:ext uri="{0D108BD9-81ED-4DB2-BD59-A6C34878D82A}">
                    <a16:rowId xmlns:a16="http://schemas.microsoft.com/office/drawing/2014/main" val="1293039963"/>
                  </a:ext>
                </a:extLst>
              </a:tr>
              <a:tr h="979120">
                <a:tc>
                  <a:txBody>
                    <a:bodyPr/>
                    <a:lstStyle/>
                    <a:p>
                      <a:pPr lvl="0">
                        <a:buNone/>
                      </a:pPr>
                      <a:r>
                        <a:rPr lang="nl-NL" sz="1200" u="none" strike="noStrike" noProof="0"/>
                        <a:t>Status:</a:t>
                      </a:r>
                    </a:p>
                    <a:p>
                      <a:pPr lvl="0">
                        <a:buNone/>
                      </a:pPr>
                      <a:endParaRPr lang="nl-NL" sz="1200" u="none" strike="noStrike" noProof="0"/>
                    </a:p>
                    <a:p>
                      <a:pPr lvl="0">
                        <a:buNone/>
                      </a:pPr>
                      <a:endParaRPr lang="nl-NL" sz="1200" u="none" strike="noStrike" noProof="0"/>
                    </a:p>
                    <a:p>
                      <a:pPr lvl="0">
                        <a:buNone/>
                      </a:pPr>
                      <a:endParaRPr lang="nl-NL" sz="1200" u="none" strike="noStrike" noProof="0"/>
                    </a:p>
                    <a:p>
                      <a:pPr lvl="0">
                        <a:buNone/>
                      </a:pPr>
                      <a:endParaRPr lang="nl-NL" sz="1200" u="none" strike="noStrike" noProof="0">
                        <a:solidFill>
                          <a:srgbClr val="FF0000"/>
                        </a:solidFill>
                      </a:endParaRPr>
                    </a:p>
                  </a:txBody>
                  <a:tcPr/>
                </a:tc>
                <a:tc>
                  <a:txBody>
                    <a:bodyPr/>
                    <a:lstStyle/>
                    <a:p>
                      <a:pPr marL="0" lvl="0" indent="0" algn="l">
                        <a:lnSpc>
                          <a:spcPct val="100000"/>
                        </a:lnSpc>
                        <a:spcBef>
                          <a:spcPct val="20000"/>
                        </a:spcBef>
                        <a:spcAft>
                          <a:spcPct val="0"/>
                        </a:spcAft>
                        <a:buNone/>
                      </a:pPr>
                      <a:r>
                        <a:rPr lang="nl-NL" sz="1200" u="none" strike="noStrike" noProof="0" dirty="0"/>
                        <a:t>Een concept tekstvoorstel is gereed. Dit leidt tot vragen vanwege de mogelijke impact op organisaties </a:t>
                      </a:r>
                      <a:r>
                        <a:rPr lang="nl-NL" sz="1200" u="none" strike="noStrike" noProof="0" dirty="0" err="1"/>
                        <a:t>ivm</a:t>
                      </a:r>
                      <a:r>
                        <a:rPr lang="nl-NL" sz="1200" u="none" strike="noStrike" noProof="0" dirty="0"/>
                        <a:t> het voorstel om er een AAV opdracht van te maken. Een</a:t>
                      </a:r>
                      <a:r>
                        <a:rPr lang="nl-NL" sz="1200" u="none" strike="noStrike" baseline="0" noProof="0" dirty="0"/>
                        <a:t> volgende stap is nogmaals goed overleg met de betrokkenen. De coronamaatregelen hebben dit overleg vertraagd. </a:t>
                      </a:r>
                      <a:r>
                        <a:rPr lang="nl-NL" sz="1200" kern="1200" dirty="0">
                          <a:solidFill>
                            <a:schemeClr val="tx1"/>
                          </a:solidFill>
                          <a:effectLst/>
                          <a:latin typeface="+mn-lt"/>
                          <a:ea typeface="+mn-ea"/>
                          <a:cs typeface="+mn-cs"/>
                        </a:rPr>
                        <a:t>Gezien de openstaande discussiepunten loopt het project nog door in 2022. </a:t>
                      </a:r>
                    </a:p>
                    <a:p>
                      <a:r>
                        <a:rPr lang="nl-NL" sz="1200" kern="1200" dirty="0">
                          <a:solidFill>
                            <a:schemeClr val="tx1"/>
                          </a:solidFill>
                          <a:effectLst/>
                          <a:latin typeface="+mn-lt"/>
                          <a:ea typeface="+mn-ea"/>
                          <a:cs typeface="+mn-cs"/>
                        </a:rPr>
                        <a:t>De planning is afhankelijk van de mogelijkheid tot fysiek overleg.</a:t>
                      </a:r>
                      <a:endParaRPr lang="nl-NL" sz="1200" dirty="0">
                        <a:solidFill>
                          <a:schemeClr val="tx1"/>
                        </a:solidFill>
                      </a:endParaRPr>
                    </a:p>
                  </a:txBody>
                  <a:tcPr/>
                </a:tc>
                <a:extLst>
                  <a:ext uri="{0D108BD9-81ED-4DB2-BD59-A6C34878D82A}">
                    <a16:rowId xmlns:a16="http://schemas.microsoft.com/office/drawing/2014/main" val="2710367432"/>
                  </a:ext>
                </a:extLst>
              </a:tr>
              <a:tr h="267033">
                <a:tc>
                  <a:txBody>
                    <a:bodyPr/>
                    <a:lstStyle/>
                    <a:p>
                      <a:pPr lvl="0">
                        <a:buNone/>
                      </a:pPr>
                      <a:r>
                        <a:rPr lang="nl-NL" sz="1200" u="none" strike="noStrike" noProof="0"/>
                        <a:t>Implementatie:</a:t>
                      </a:r>
                    </a:p>
                  </a:txBody>
                  <a:tcPr/>
                </a:tc>
                <a:tc>
                  <a:txBody>
                    <a:bodyPr/>
                    <a:lstStyle/>
                    <a:p>
                      <a:pPr lvl="0" algn="l">
                        <a:lnSpc>
                          <a:spcPct val="100000"/>
                        </a:lnSpc>
                        <a:spcBef>
                          <a:spcPts val="0"/>
                        </a:spcBef>
                        <a:spcAft>
                          <a:spcPts val="0"/>
                        </a:spcAft>
                        <a:buNone/>
                      </a:pPr>
                      <a:r>
                        <a:rPr lang="nl-NL" sz="1200" u="none" strike="noStrike" noProof="0" dirty="0"/>
                        <a:t>2023 met toestemming voor eerdere implementatie</a:t>
                      </a:r>
                    </a:p>
                  </a:txBody>
                  <a:tcPr/>
                </a:tc>
                <a:extLst>
                  <a:ext uri="{0D108BD9-81ED-4DB2-BD59-A6C34878D82A}">
                    <a16:rowId xmlns:a16="http://schemas.microsoft.com/office/drawing/2014/main" val="3688051013"/>
                  </a:ext>
                </a:extLst>
              </a:tr>
              <a:tr h="445054">
                <a:tc>
                  <a:txBody>
                    <a:bodyPr/>
                    <a:lstStyle/>
                    <a:p>
                      <a:pPr lvl="0">
                        <a:buNone/>
                      </a:pPr>
                      <a:r>
                        <a:rPr lang="nl-NL" sz="1200" noProof="0"/>
                        <a:t>Planning:</a:t>
                      </a:r>
                    </a:p>
                    <a:p>
                      <a:pPr marL="0" lvl="0" indent="0">
                        <a:buFont typeface="Arial"/>
                        <a:buNone/>
                      </a:pPr>
                      <a:endParaRPr lang="nl-NL" sz="1200" noProof="0"/>
                    </a:p>
                  </a:txBody>
                  <a:tcPr/>
                </a:tc>
                <a:tc>
                  <a:txBody>
                    <a:bodyPr/>
                    <a:lstStyle/>
                    <a:p>
                      <a:pPr lvl="0">
                        <a:buNone/>
                      </a:pPr>
                      <a:r>
                        <a:rPr lang="nl-NL" sz="1200" noProof="0"/>
                        <a:t>PM 2022</a:t>
                      </a:r>
                      <a:endParaRPr lang="nl-NL" sz="1200"/>
                    </a:p>
                  </a:txBody>
                  <a:tcPr/>
                </a:tc>
                <a:extLst>
                  <a:ext uri="{0D108BD9-81ED-4DB2-BD59-A6C34878D82A}">
                    <a16:rowId xmlns:a16="http://schemas.microsoft.com/office/drawing/2014/main" val="1470062945"/>
                  </a:ext>
                </a:extLst>
              </a:tr>
              <a:tr h="559557">
                <a:tc>
                  <a:txBody>
                    <a:bodyPr/>
                    <a:lstStyle/>
                    <a:p>
                      <a:pPr marL="0" lvl="0" indent="0">
                        <a:buNone/>
                      </a:pPr>
                      <a:r>
                        <a:rPr lang="nl-NL" sz="1200" u="none" strike="noStrike" noProof="0" dirty="0"/>
                        <a:t>Risico's:</a:t>
                      </a:r>
                    </a:p>
                  </a:txBody>
                  <a:tcPr/>
                </a:tc>
                <a:tc>
                  <a:txBody>
                    <a:bodyPr/>
                    <a:lstStyle/>
                    <a:p>
                      <a:pPr marL="0" lvl="0" indent="0" algn="l">
                        <a:lnSpc>
                          <a:spcPct val="100000"/>
                        </a:lnSpc>
                        <a:spcBef>
                          <a:spcPct val="20000"/>
                        </a:spcBef>
                        <a:spcAft>
                          <a:spcPct val="0"/>
                        </a:spcAft>
                        <a:buNone/>
                      </a:pPr>
                      <a:r>
                        <a:rPr lang="nl-NL" sz="1200" u="none" strike="noStrike" noProof="0" dirty="0"/>
                        <a:t>De impact op bedrijfsmodellen kan leiden tot het ontbreken van draagvlak in het proces.</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250825" y="142203"/>
            <a:ext cx="8209607" cy="663983"/>
          </a:xfrm>
        </p:spPr>
        <p:txBody>
          <a:bodyPr/>
          <a:lstStyle/>
          <a:p>
            <a:r>
              <a:rPr lang="nl-NL"/>
              <a:t>Standaard Forensische onderzoeken</a:t>
            </a:r>
            <a:br>
              <a:rPr lang="nl-NL"/>
            </a:br>
            <a:r>
              <a:rPr lang="nl-NL" sz="1400"/>
              <a:t>(vervangt handreiking 1112 en 1127 persoonsgerichte onderzoeken)</a:t>
            </a:r>
            <a:endParaRPr lang="nl-NL"/>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30</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1238714437"/>
              </p:ext>
            </p:extLst>
          </p:nvPr>
        </p:nvGraphicFramePr>
        <p:xfrm>
          <a:off x="7109461" y="-4381"/>
          <a:ext cx="2291714"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035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el 12">
            <a:extLst>
              <a:ext uri="{FF2B5EF4-FFF2-40B4-BE49-F238E27FC236}">
                <a16:creationId xmlns:a16="http://schemas.microsoft.com/office/drawing/2014/main" id="{E1D66B7C-E836-4C20-9084-CD98FA29D072}"/>
              </a:ext>
            </a:extLst>
          </p:cNvPr>
          <p:cNvGraphicFramePr>
            <a:graphicFrameLocks noGrp="1"/>
          </p:cNvGraphicFramePr>
          <p:nvPr>
            <p:extLst>
              <p:ext uri="{D42A27DB-BD31-4B8C-83A1-F6EECF244321}">
                <p14:modId xmlns:p14="http://schemas.microsoft.com/office/powerpoint/2010/main" val="220428159"/>
              </p:ext>
            </p:extLst>
          </p:nvPr>
        </p:nvGraphicFramePr>
        <p:xfrm>
          <a:off x="381000" y="1050878"/>
          <a:ext cx="7885591" cy="3633004"/>
        </p:xfrm>
        <a:graphic>
          <a:graphicData uri="http://schemas.openxmlformats.org/drawingml/2006/table">
            <a:tbl>
              <a:tblPr firstRow="1" bandRow="1">
                <a:tableStyleId>{5FD0F851-EC5A-4D38-B0AD-8093EC10F338}</a:tableStyleId>
              </a:tblPr>
              <a:tblGrid>
                <a:gridCol w="1449328">
                  <a:extLst>
                    <a:ext uri="{9D8B030D-6E8A-4147-A177-3AD203B41FA5}">
                      <a16:colId xmlns:a16="http://schemas.microsoft.com/office/drawing/2014/main" val="1513426338"/>
                    </a:ext>
                  </a:extLst>
                </a:gridCol>
                <a:gridCol w="6436263">
                  <a:extLst>
                    <a:ext uri="{9D8B030D-6E8A-4147-A177-3AD203B41FA5}">
                      <a16:colId xmlns:a16="http://schemas.microsoft.com/office/drawing/2014/main" val="594080699"/>
                    </a:ext>
                  </a:extLst>
                </a:gridCol>
              </a:tblGrid>
              <a:tr h="266724">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hlinkClick r:id="rId3" action="ppaction://hlinksldjump"/>
                        </a:rPr>
                        <a:t>SCA18005</a:t>
                      </a:r>
                      <a:endParaRPr lang="nl-NL"/>
                    </a:p>
                  </a:txBody>
                  <a:tcPr/>
                </a:tc>
                <a:extLst>
                  <a:ext uri="{0D108BD9-81ED-4DB2-BD59-A6C34878D82A}">
                    <a16:rowId xmlns:a16="http://schemas.microsoft.com/office/drawing/2014/main" val="1134644624"/>
                  </a:ext>
                </a:extLst>
              </a:tr>
              <a:tr h="266724">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ACB / Specialisten / SCA</a:t>
                      </a:r>
                    </a:p>
                  </a:txBody>
                  <a:tcPr/>
                </a:tc>
                <a:extLst>
                  <a:ext uri="{0D108BD9-81ED-4DB2-BD59-A6C34878D82A}">
                    <a16:rowId xmlns:a16="http://schemas.microsoft.com/office/drawing/2014/main" val="2645348072"/>
                  </a:ext>
                </a:extLst>
              </a:tr>
              <a:tr h="1155806">
                <a:tc>
                  <a:txBody>
                    <a:bodyPr/>
                    <a:lstStyle/>
                    <a:p>
                      <a:pPr lvl="0">
                        <a:buNone/>
                      </a:pPr>
                      <a:r>
                        <a:rPr lang="nl-NL" sz="1200" u="none" strike="noStrike" noProof="0" dirty="0"/>
                        <a:t>Waarom:</a:t>
                      </a:r>
                    </a:p>
                  </a:txBody>
                  <a:tcPr/>
                </a:tc>
                <a:tc>
                  <a:txBody>
                    <a:bodyPr/>
                    <a:lstStyle/>
                    <a:p>
                      <a:pPr lvl="0" algn="l">
                        <a:lnSpc>
                          <a:spcPct val="100000"/>
                        </a:lnSpc>
                        <a:spcBef>
                          <a:spcPts val="0"/>
                        </a:spcBef>
                        <a:spcAft>
                          <a:spcPts val="0"/>
                        </a:spcAft>
                        <a:buNone/>
                      </a:pPr>
                      <a:r>
                        <a:rPr lang="nl-NL" sz="1200" u="none" strike="noStrike" noProof="0" dirty="0"/>
                        <a:t>De laatste toetsing door de AFM bij de big </a:t>
                      </a:r>
                      <a:r>
                        <a:rPr lang="nl-NL" sz="1200" u="none" strike="noStrike" noProof="0" dirty="0" err="1"/>
                        <a:t>four</a:t>
                      </a:r>
                      <a:r>
                        <a:rPr lang="nl-NL" sz="1200" u="none" strike="noStrike" noProof="0" dirty="0"/>
                        <a:t> heeft zichtbaar gemaakt dat er veel onzekerheden zijn over het steunen op interne beheersing in het kader van kostenverantwoording op projecten en (dicht)raming van projectresultaten.</a:t>
                      </a:r>
                      <a:br>
                        <a:rPr lang="nl-NL" sz="1200" u="none" strike="noStrike" noProof="0" dirty="0"/>
                      </a:br>
                      <a:r>
                        <a:rPr lang="nl-NL" sz="1200" u="none" strike="noStrike" noProof="0" dirty="0"/>
                        <a:t>Het project wil deze helderheid verstrekken, waarbij aansluiting gezocht wordt bij de nieuwe standaard over schattingen en Standaard 315. Uitgangspunt zal een systeemgerichte aanpak zijn.  </a:t>
                      </a:r>
                    </a:p>
                  </a:txBody>
                  <a:tcPr/>
                </a:tc>
                <a:extLst>
                  <a:ext uri="{0D108BD9-81ED-4DB2-BD59-A6C34878D82A}">
                    <a16:rowId xmlns:a16="http://schemas.microsoft.com/office/drawing/2014/main" val="2858629803"/>
                  </a:ext>
                </a:extLst>
              </a:tr>
              <a:tr h="412162">
                <a:tc>
                  <a:txBody>
                    <a:bodyPr/>
                    <a:lstStyle/>
                    <a:p>
                      <a:pPr lvl="0">
                        <a:buNone/>
                      </a:pPr>
                      <a:r>
                        <a:rPr lang="nl-NL" sz="1200" u="none" strike="noStrike" noProof="0" dirty="0"/>
                        <a:t>Impact:</a:t>
                      </a:r>
                    </a:p>
                  </a:txBody>
                  <a:tcPr/>
                </a:tc>
                <a:tc>
                  <a:txBody>
                    <a:bodyPr/>
                    <a:lstStyle/>
                    <a:p>
                      <a:pPr lvl="0" algn="l">
                        <a:lnSpc>
                          <a:spcPct val="100000"/>
                        </a:lnSpc>
                        <a:spcBef>
                          <a:spcPts val="0"/>
                        </a:spcBef>
                        <a:spcAft>
                          <a:spcPts val="0"/>
                        </a:spcAft>
                        <a:buNone/>
                      </a:pPr>
                      <a:r>
                        <a:rPr lang="nl-NL" sz="1200" u="none" strike="noStrike" noProof="0" dirty="0"/>
                        <a:t>De impact is gering omdat het alleen gaat om verduidelijkingen van bestaande regelgeving.</a:t>
                      </a:r>
                    </a:p>
                  </a:txBody>
                  <a:tcPr/>
                </a:tc>
                <a:extLst>
                  <a:ext uri="{0D108BD9-81ED-4DB2-BD59-A6C34878D82A}">
                    <a16:rowId xmlns:a16="http://schemas.microsoft.com/office/drawing/2014/main" val="454736644"/>
                  </a:ext>
                </a:extLst>
              </a:tr>
              <a:tr h="800173">
                <a:tc>
                  <a:txBody>
                    <a:bodyPr/>
                    <a:lstStyle/>
                    <a:p>
                      <a:pPr lvl="0">
                        <a:buNone/>
                      </a:pPr>
                      <a:r>
                        <a:rPr lang="nl-NL" sz="1200" u="none" strike="noStrike" noProof="0"/>
                        <a:t>Status:</a:t>
                      </a:r>
                    </a:p>
                    <a:p>
                      <a:pPr lvl="0">
                        <a:buNone/>
                      </a:pPr>
                      <a:endParaRPr lang="nl-NL" sz="1200" u="none" strike="noStrike" noProof="0"/>
                    </a:p>
                    <a:p>
                      <a:pPr lvl="0">
                        <a:buNone/>
                      </a:pPr>
                      <a:endParaRPr lang="nl-NL" sz="1200" u="none" strike="noStrike" noProof="0">
                        <a:solidFill>
                          <a:srgbClr val="FF0000"/>
                        </a:solidFill>
                      </a:endParaRPr>
                    </a:p>
                  </a:txBody>
                  <a:tcPr/>
                </a:tc>
                <a:tc>
                  <a:txBody>
                    <a:bodyPr/>
                    <a:lstStyle/>
                    <a:p>
                      <a:pPr lvl="0" algn="l">
                        <a:lnSpc>
                          <a:spcPct val="100000"/>
                        </a:lnSpc>
                        <a:spcBef>
                          <a:spcPts val="0"/>
                        </a:spcBef>
                        <a:spcAft>
                          <a:spcPts val="0"/>
                        </a:spcAft>
                        <a:buNone/>
                      </a:pPr>
                      <a:r>
                        <a:rPr lang="nl-NL" sz="1200" u="none" strike="noStrike" noProof="0" dirty="0"/>
                        <a:t>Een concept versie is gereed. Overleg vindt plaats met de direct betrokkenen om de laatste discussiepunten af te ronden. </a:t>
                      </a:r>
                      <a:r>
                        <a:rPr lang="nl-NL" sz="1200" u="none" strike="noStrike" noProof="0" dirty="0">
                          <a:solidFill>
                            <a:schemeClr val="tx1"/>
                          </a:solidFill>
                        </a:rPr>
                        <a:t>De </a:t>
                      </a:r>
                      <a:r>
                        <a:rPr lang="nl-NL" sz="1200" u="none" strike="noStrike" noProof="0" dirty="0" err="1">
                          <a:solidFill>
                            <a:schemeClr val="tx1"/>
                          </a:solidFill>
                        </a:rPr>
                        <a:t>projec</a:t>
                      </a:r>
                      <a:r>
                        <a:rPr lang="nl-NL" sz="1200" kern="1200" dirty="0" err="1">
                          <a:solidFill>
                            <a:schemeClr val="tx1"/>
                          </a:solidFill>
                          <a:effectLst/>
                          <a:latin typeface="+mn-lt"/>
                          <a:ea typeface="+mn-ea"/>
                          <a:cs typeface="+mn-cs"/>
                        </a:rPr>
                        <a:t>tgroep</a:t>
                      </a:r>
                      <a:r>
                        <a:rPr lang="nl-NL" sz="1200" kern="1200" dirty="0">
                          <a:solidFill>
                            <a:schemeClr val="tx1"/>
                          </a:solidFill>
                          <a:effectLst/>
                          <a:latin typeface="+mn-lt"/>
                          <a:ea typeface="+mn-ea"/>
                          <a:cs typeface="+mn-cs"/>
                        </a:rPr>
                        <a:t> is bezig met de uitwerking van een voorbeeld. Deze werkzaamheden lopen door tot in 2022. </a:t>
                      </a:r>
                      <a:endParaRPr lang="nl-NL" sz="1200" u="none" strike="noStrike" noProof="0" dirty="0">
                        <a:solidFill>
                          <a:schemeClr val="tx1"/>
                        </a:solidFill>
                      </a:endParaRPr>
                    </a:p>
                  </a:txBody>
                  <a:tcPr/>
                </a:tc>
                <a:extLst>
                  <a:ext uri="{0D108BD9-81ED-4DB2-BD59-A6C34878D82A}">
                    <a16:rowId xmlns:a16="http://schemas.microsoft.com/office/drawing/2014/main" val="3110758529"/>
                  </a:ext>
                </a:extLst>
              </a:tr>
              <a:tr h="403559">
                <a:tc>
                  <a:txBody>
                    <a:bodyPr/>
                    <a:lstStyle/>
                    <a:p>
                      <a:pPr lvl="0">
                        <a:buNone/>
                      </a:pPr>
                      <a:r>
                        <a:rPr lang="nl-NL" sz="1200" u="none" strike="noStrike" noProof="0" dirty="0"/>
                        <a:t>Planning:</a:t>
                      </a:r>
                    </a:p>
                  </a:txBody>
                  <a:tcPr/>
                </a:tc>
                <a:tc>
                  <a:txBody>
                    <a:bodyPr/>
                    <a:lstStyle/>
                    <a:p>
                      <a:pPr marL="0" lvl="0" indent="0" algn="l">
                        <a:lnSpc>
                          <a:spcPct val="100000"/>
                        </a:lnSpc>
                        <a:spcBef>
                          <a:spcPct val="20000"/>
                        </a:spcBef>
                        <a:spcAft>
                          <a:spcPct val="0"/>
                        </a:spcAft>
                        <a:buNone/>
                      </a:pPr>
                      <a:r>
                        <a:rPr lang="nl-NL" sz="1200" u="none" strike="noStrike" noProof="0" dirty="0"/>
                        <a:t>PM 2022</a:t>
                      </a:r>
                    </a:p>
                  </a:txBody>
                  <a:tcPr/>
                </a:tc>
                <a:extLst>
                  <a:ext uri="{0D108BD9-81ED-4DB2-BD59-A6C34878D82A}">
                    <a16:rowId xmlns:a16="http://schemas.microsoft.com/office/drawing/2014/main" val="1470062945"/>
                  </a:ext>
                </a:extLst>
              </a:tr>
              <a:tr h="279750">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p:txBody>
          <a:bodyPr/>
          <a:lstStyle/>
          <a:p>
            <a:r>
              <a:rPr lang="nl-NL"/>
              <a:t>Handreiking Controle grote projecten</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31</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195491253"/>
              </p:ext>
            </p:extLst>
          </p:nvPr>
        </p:nvGraphicFramePr>
        <p:xfrm>
          <a:off x="7086600" y="-4381"/>
          <a:ext cx="2348865"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996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9228" y="142537"/>
            <a:ext cx="7039257" cy="550026"/>
          </a:xfrm>
        </p:spPr>
        <p:txBody>
          <a:bodyPr/>
          <a:lstStyle/>
          <a:p>
            <a:r>
              <a:rPr lang="nl-NL"/>
              <a:t>Project Moraal versus Wet</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32</a:t>
            </a:fld>
            <a:endParaRPr lang="nl-NL"/>
          </a:p>
        </p:txBody>
      </p:sp>
      <p:graphicFrame>
        <p:nvGraphicFramePr>
          <p:cNvPr id="17" name="Tabel 12">
            <a:extLst>
              <a:ext uri="{FF2B5EF4-FFF2-40B4-BE49-F238E27FC236}">
                <a16:creationId xmlns:a16="http://schemas.microsoft.com/office/drawing/2014/main" id="{73C1CF45-3B45-425E-A468-31CD3963B6C6}"/>
              </a:ext>
            </a:extLst>
          </p:cNvPr>
          <p:cNvGraphicFramePr>
            <a:graphicFrameLocks noGrp="1"/>
          </p:cNvGraphicFramePr>
          <p:nvPr>
            <p:extLst>
              <p:ext uri="{D42A27DB-BD31-4B8C-83A1-F6EECF244321}">
                <p14:modId xmlns:p14="http://schemas.microsoft.com/office/powerpoint/2010/main" val="168549560"/>
              </p:ext>
            </p:extLst>
          </p:nvPr>
        </p:nvGraphicFramePr>
        <p:xfrm>
          <a:off x="366783" y="960841"/>
          <a:ext cx="7894484" cy="3937020"/>
        </p:xfrm>
        <a:graphic>
          <a:graphicData uri="http://schemas.openxmlformats.org/drawingml/2006/table">
            <a:tbl>
              <a:tblPr firstRow="1" bandRow="1">
                <a:tableStyleId>{5FD0F851-EC5A-4D38-B0AD-8093EC10F338}</a:tableStyleId>
              </a:tblPr>
              <a:tblGrid>
                <a:gridCol w="1479106">
                  <a:extLst>
                    <a:ext uri="{9D8B030D-6E8A-4147-A177-3AD203B41FA5}">
                      <a16:colId xmlns:a16="http://schemas.microsoft.com/office/drawing/2014/main" val="1513426338"/>
                    </a:ext>
                  </a:extLst>
                </a:gridCol>
                <a:gridCol w="6415378">
                  <a:extLst>
                    <a:ext uri="{9D8B030D-6E8A-4147-A177-3AD203B41FA5}">
                      <a16:colId xmlns:a16="http://schemas.microsoft.com/office/drawing/2014/main" val="594080699"/>
                    </a:ext>
                  </a:extLst>
                </a:gridCol>
              </a:tblGrid>
              <a:tr h="275041">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hlinkClick r:id="rId3" action="ppaction://hlinksldjump"/>
                        </a:rPr>
                        <a:t>SCE18003</a:t>
                      </a:r>
                      <a:endParaRPr lang="nl-NL"/>
                    </a:p>
                  </a:txBody>
                  <a:tcPr/>
                </a:tc>
                <a:extLst>
                  <a:ext uri="{0D108BD9-81ED-4DB2-BD59-A6C34878D82A}">
                    <a16:rowId xmlns:a16="http://schemas.microsoft.com/office/drawing/2014/main" val="1134644624"/>
                  </a:ext>
                </a:extLst>
              </a:tr>
              <a:tr h="275041">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ACB / SCE</a:t>
                      </a:r>
                      <a:endParaRPr lang="nl-NL" dirty="0"/>
                    </a:p>
                  </a:txBody>
                  <a:tcPr/>
                </a:tc>
                <a:extLst>
                  <a:ext uri="{0D108BD9-81ED-4DB2-BD59-A6C34878D82A}">
                    <a16:rowId xmlns:a16="http://schemas.microsoft.com/office/drawing/2014/main" val="2645348072"/>
                  </a:ext>
                </a:extLst>
              </a:tr>
              <a:tr h="798796">
                <a:tc>
                  <a:txBody>
                    <a:bodyPr/>
                    <a:lstStyle/>
                    <a:p>
                      <a:pPr lvl="0">
                        <a:buNone/>
                      </a:pPr>
                      <a:r>
                        <a:rPr lang="nl-NL" sz="1200" u="none" strike="noStrike" noProof="0" dirty="0"/>
                        <a:t>Waarom:</a:t>
                      </a:r>
                    </a:p>
                  </a:txBody>
                  <a:tcPr/>
                </a:tc>
                <a:tc>
                  <a:txBody>
                    <a:bodyPr/>
                    <a:lstStyle/>
                    <a:p>
                      <a:pPr marL="0" marR="0" lvl="0" indent="0" algn="l">
                        <a:lnSpc>
                          <a:spcPct val="100000"/>
                        </a:lnSpc>
                        <a:spcBef>
                          <a:spcPct val="20000"/>
                        </a:spcBef>
                        <a:spcAft>
                          <a:spcPct val="0"/>
                        </a:spcAft>
                        <a:buNone/>
                      </a:pPr>
                      <a:r>
                        <a:rPr lang="nl-NL" sz="1200" u="none" strike="noStrike" noProof="0" dirty="0"/>
                        <a:t>Het klinkt zo makkelijk: accountants houden in hun controle niet alleen rekening met wat kan, maar ook met wat deugt. De praktijk is weerbarstiger. Wat vandaag deugt, hoeft morgen niet te deugen. </a:t>
                      </a:r>
                      <a:endParaRPr lang="nl-NL" dirty="0"/>
                    </a:p>
                  </a:txBody>
                  <a:tcPr/>
                </a:tc>
                <a:extLst>
                  <a:ext uri="{0D108BD9-81ED-4DB2-BD59-A6C34878D82A}">
                    <a16:rowId xmlns:a16="http://schemas.microsoft.com/office/drawing/2014/main" val="2858629803"/>
                  </a:ext>
                </a:extLst>
              </a:tr>
              <a:tr h="1130752">
                <a:tc>
                  <a:txBody>
                    <a:bodyPr/>
                    <a:lstStyle/>
                    <a:p>
                      <a:pPr lvl="0">
                        <a:buNone/>
                      </a:pPr>
                      <a:r>
                        <a:rPr lang="nl-NL" sz="1200" u="none" strike="noStrike" noProof="0" dirty="0"/>
                        <a:t>Impact: </a:t>
                      </a:r>
                    </a:p>
                  </a:txBody>
                  <a:tcPr/>
                </a:tc>
                <a:tc>
                  <a:txBody>
                    <a:bodyPr/>
                    <a:lstStyle/>
                    <a:p>
                      <a:pPr marL="0" marR="0" lvl="0" indent="0" algn="l">
                        <a:lnSpc>
                          <a:spcPct val="100000"/>
                        </a:lnSpc>
                        <a:spcBef>
                          <a:spcPct val="20000"/>
                        </a:spcBef>
                        <a:spcAft>
                          <a:spcPct val="0"/>
                        </a:spcAft>
                        <a:buNone/>
                      </a:pPr>
                      <a:r>
                        <a:rPr lang="nl-NL" sz="1200" dirty="0"/>
                        <a:t>Bewustwording van de accountant. </a:t>
                      </a:r>
                      <a:r>
                        <a:rPr lang="nl-NL" sz="1200" u="none" strike="noStrike" noProof="0" dirty="0"/>
                        <a:t>Wat doe je als accountant als een klant iets wil, jij constateert dat het kan, maar je hebt er een slecht gevoel bij? Heb je dan nog wel ‘</a:t>
                      </a:r>
                      <a:r>
                        <a:rPr lang="nl-NL" sz="1200" u="none" strike="noStrike" noProof="0" dirty="0" err="1"/>
                        <a:t>suitable</a:t>
                      </a:r>
                      <a:r>
                        <a:rPr lang="nl-NL" sz="1200" u="none" strike="noStrike" noProof="0" dirty="0"/>
                        <a:t>’ criteria? Ligt de rol van de accountant op de individuele casus of moeten accountants in dit kader meer macro opereren en de maatschappij wijzen op de risico’s; schijnbaar onwenselijk gedrag dat mogelijk is onder de regelgeving en dit aan de wetgever overlaten om te repareren?</a:t>
                      </a:r>
                      <a:endParaRPr lang="nl-NL" sz="1200" dirty="0"/>
                    </a:p>
                  </a:txBody>
                  <a:tcPr/>
                </a:tc>
                <a:extLst>
                  <a:ext uri="{0D108BD9-81ED-4DB2-BD59-A6C34878D82A}">
                    <a16:rowId xmlns:a16="http://schemas.microsoft.com/office/drawing/2014/main" val="3360657664"/>
                  </a:ext>
                </a:extLst>
              </a:tr>
              <a:tr h="482618">
                <a:tc>
                  <a:txBody>
                    <a:bodyPr/>
                    <a:lstStyle/>
                    <a:p>
                      <a:pPr lvl="0">
                        <a:buNone/>
                      </a:pPr>
                      <a:r>
                        <a:rPr lang="nl-NL" sz="1200" u="none" strike="noStrike" noProof="0"/>
                        <a:t>Status:</a:t>
                      </a:r>
                    </a:p>
                    <a:p>
                      <a:pPr lvl="0">
                        <a:buNone/>
                      </a:pPr>
                      <a:endParaRPr lang="nl-NL" sz="1200" u="none" strike="noStrike" noProof="0"/>
                    </a:p>
                  </a:txBody>
                  <a:tcPr/>
                </a:tc>
                <a:tc>
                  <a:txBody>
                    <a:bodyPr/>
                    <a:lstStyle/>
                    <a:p>
                      <a:pPr marL="0" lvl="0" indent="0" algn="l">
                        <a:lnSpc>
                          <a:spcPct val="100000"/>
                        </a:lnSpc>
                        <a:spcBef>
                          <a:spcPct val="20000"/>
                        </a:spcBef>
                        <a:spcAft>
                          <a:spcPct val="0"/>
                        </a:spcAft>
                        <a:buNone/>
                      </a:pPr>
                      <a:r>
                        <a:rPr lang="nl-NL" sz="1200" u="none" strike="noStrike" baseline="0" noProof="0"/>
                        <a:t>Green Paper is gepubliceerd in oktober 2021. Met de consultatie van de greenpaper is de discussie opgestart. Een volgende stap zal zijn een White Paper.</a:t>
                      </a:r>
                    </a:p>
                  </a:txBody>
                  <a:tcPr/>
                </a:tc>
                <a:extLst>
                  <a:ext uri="{0D108BD9-81ED-4DB2-BD59-A6C34878D82A}">
                    <a16:rowId xmlns:a16="http://schemas.microsoft.com/office/drawing/2014/main" val="3944525031"/>
                  </a:ext>
                </a:extLst>
              </a:tr>
              <a:tr h="641763">
                <a:tc>
                  <a:txBody>
                    <a:bodyPr/>
                    <a:lstStyle/>
                    <a:p>
                      <a:pPr lvl="0">
                        <a:spcBef>
                          <a:spcPts val="0"/>
                        </a:spcBef>
                        <a:buNone/>
                      </a:pPr>
                      <a:r>
                        <a:rPr lang="nl-NL" sz="1200" noProof="0" dirty="0"/>
                        <a:t>Planning:</a:t>
                      </a:r>
                    </a:p>
                    <a:p>
                      <a:pPr marL="285750" lvl="0" indent="-285750">
                        <a:spcBef>
                          <a:spcPts val="0"/>
                        </a:spcBef>
                        <a:buFont typeface="Arial"/>
                        <a:buChar char="•"/>
                      </a:pPr>
                      <a:r>
                        <a:rPr lang="nl-NL" sz="1200" noProof="0" dirty="0"/>
                        <a:t>ACB</a:t>
                      </a:r>
                    </a:p>
                    <a:p>
                      <a:pPr marL="285750" lvl="0" indent="-285750">
                        <a:spcBef>
                          <a:spcPts val="0"/>
                        </a:spcBef>
                        <a:buFont typeface="Arial"/>
                        <a:buChar char="•"/>
                      </a:pPr>
                      <a:r>
                        <a:rPr lang="nl-NL" sz="1200" noProof="0" dirty="0"/>
                        <a:t>SCE</a:t>
                      </a:r>
                    </a:p>
                  </a:txBody>
                  <a:tcPr/>
                </a:tc>
                <a:tc>
                  <a:txBody>
                    <a:bodyPr/>
                    <a:lstStyle/>
                    <a:p>
                      <a:pPr marL="0" lvl="0" indent="0" algn="l">
                        <a:lnSpc>
                          <a:spcPct val="100000"/>
                        </a:lnSpc>
                        <a:spcBef>
                          <a:spcPts val="0"/>
                        </a:spcBef>
                        <a:spcAft>
                          <a:spcPct val="0"/>
                        </a:spcAft>
                        <a:buNone/>
                      </a:pPr>
                      <a:r>
                        <a:rPr lang="nl-NL" sz="1200" noProof="0" dirty="0">
                          <a:solidFill>
                            <a:schemeClr val="tx1"/>
                          </a:solidFill>
                        </a:rPr>
                        <a:t>Q4 2022 (I = Green Paper 2021) (II = White Paper 2022)</a:t>
                      </a:r>
                    </a:p>
                    <a:p>
                      <a:pPr marL="0" lvl="0" indent="0" algn="l">
                        <a:lnSpc>
                          <a:spcPct val="100000"/>
                        </a:lnSpc>
                        <a:spcBef>
                          <a:spcPts val="0"/>
                        </a:spcBef>
                        <a:spcAft>
                          <a:spcPct val="0"/>
                        </a:spcAft>
                        <a:buNone/>
                      </a:pPr>
                      <a:r>
                        <a:rPr lang="nl-NL" sz="1200" noProof="0" dirty="0">
                          <a:solidFill>
                            <a:schemeClr val="tx1"/>
                          </a:solidFill>
                        </a:rPr>
                        <a:t>Q4 2022</a:t>
                      </a:r>
                    </a:p>
                    <a:p>
                      <a:pPr marL="0" lvl="0" indent="0" algn="l">
                        <a:lnSpc>
                          <a:spcPct val="100000"/>
                        </a:lnSpc>
                        <a:spcBef>
                          <a:spcPts val="0"/>
                        </a:spcBef>
                        <a:spcAft>
                          <a:spcPct val="0"/>
                        </a:spcAft>
                        <a:buNone/>
                      </a:pPr>
                      <a:r>
                        <a:rPr lang="nl-NL" sz="1200" noProof="0" dirty="0">
                          <a:solidFill>
                            <a:schemeClr val="tx1"/>
                          </a:solidFill>
                        </a:rPr>
                        <a:t>Q3 2022</a:t>
                      </a:r>
                    </a:p>
                  </a:txBody>
                  <a:tcPr/>
                </a:tc>
                <a:extLst>
                  <a:ext uri="{0D108BD9-81ED-4DB2-BD59-A6C34878D82A}">
                    <a16:rowId xmlns:a16="http://schemas.microsoft.com/office/drawing/2014/main" val="1470062945"/>
                  </a:ext>
                </a:extLst>
              </a:tr>
              <a:tr h="275041">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2832475850"/>
              </p:ext>
            </p:extLst>
          </p:nvPr>
        </p:nvGraphicFramePr>
        <p:xfrm>
          <a:off x="7098030" y="-4381"/>
          <a:ext cx="2331721"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9232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 12">
            <a:extLst>
              <a:ext uri="{FF2B5EF4-FFF2-40B4-BE49-F238E27FC236}">
                <a16:creationId xmlns:a16="http://schemas.microsoft.com/office/drawing/2014/main" id="{14BB2497-796E-42FB-8E03-A29DE4E9C07D}"/>
              </a:ext>
            </a:extLst>
          </p:cNvPr>
          <p:cNvGraphicFramePr>
            <a:graphicFrameLocks noGrp="1"/>
          </p:cNvGraphicFramePr>
          <p:nvPr>
            <p:extLst>
              <p:ext uri="{D42A27DB-BD31-4B8C-83A1-F6EECF244321}">
                <p14:modId xmlns:p14="http://schemas.microsoft.com/office/powerpoint/2010/main" val="2892944091"/>
              </p:ext>
            </p:extLst>
          </p:nvPr>
        </p:nvGraphicFramePr>
        <p:xfrm>
          <a:off x="351692" y="1494430"/>
          <a:ext cx="7929343" cy="3277787"/>
        </p:xfrm>
        <a:graphic>
          <a:graphicData uri="http://schemas.openxmlformats.org/drawingml/2006/table">
            <a:tbl>
              <a:tblPr firstRow="1" bandRow="1">
                <a:tableStyleId>{5FD0F851-EC5A-4D38-B0AD-8093EC10F338}</a:tableStyleId>
              </a:tblPr>
              <a:tblGrid>
                <a:gridCol w="1473935">
                  <a:extLst>
                    <a:ext uri="{9D8B030D-6E8A-4147-A177-3AD203B41FA5}">
                      <a16:colId xmlns:a16="http://schemas.microsoft.com/office/drawing/2014/main" val="1513426338"/>
                    </a:ext>
                  </a:extLst>
                </a:gridCol>
                <a:gridCol w="6455408">
                  <a:extLst>
                    <a:ext uri="{9D8B030D-6E8A-4147-A177-3AD203B41FA5}">
                      <a16:colId xmlns:a16="http://schemas.microsoft.com/office/drawing/2014/main" val="594080699"/>
                    </a:ext>
                  </a:extLst>
                </a:gridCol>
              </a:tblGrid>
              <a:tr h="316658">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hlinkClick r:id="rId3" action="ppaction://hlinksldjump"/>
                        </a:rPr>
                        <a:t>SCA21001</a:t>
                      </a:r>
                      <a:endParaRPr lang="nl-NL" sz="1200" u="none" strike="noStrike" noProof="0"/>
                    </a:p>
                  </a:txBody>
                  <a:tcPr/>
                </a:tc>
                <a:extLst>
                  <a:ext uri="{0D108BD9-81ED-4DB2-BD59-A6C34878D82A}">
                    <a16:rowId xmlns:a16="http://schemas.microsoft.com/office/drawing/2014/main" val="1134644624"/>
                  </a:ext>
                </a:extLst>
              </a:tr>
              <a:tr h="316658">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ACB / SCA / Specialisten</a:t>
                      </a:r>
                    </a:p>
                  </a:txBody>
                  <a:tcPr/>
                </a:tc>
                <a:extLst>
                  <a:ext uri="{0D108BD9-81ED-4DB2-BD59-A6C34878D82A}">
                    <a16:rowId xmlns:a16="http://schemas.microsoft.com/office/drawing/2014/main" val="2645348072"/>
                  </a:ext>
                </a:extLst>
              </a:tr>
              <a:tr h="527763">
                <a:tc>
                  <a:txBody>
                    <a:bodyPr/>
                    <a:lstStyle/>
                    <a:p>
                      <a:pPr lvl="0">
                        <a:buNone/>
                      </a:pPr>
                      <a:r>
                        <a:rPr lang="nl-NL" sz="1200" u="none" strike="noStrike" noProof="0" dirty="0"/>
                        <a:t>Waarom:</a:t>
                      </a:r>
                    </a:p>
                  </a:txBody>
                  <a:tcPr/>
                </a:tc>
                <a:tc>
                  <a:txBody>
                    <a:bodyPr/>
                    <a:lstStyle/>
                    <a:p>
                      <a:pPr marL="0" marR="0" lvl="0" indent="0" algn="l">
                        <a:lnSpc>
                          <a:spcPct val="100000"/>
                        </a:lnSpc>
                        <a:spcBef>
                          <a:spcPct val="20000"/>
                        </a:spcBef>
                        <a:spcAft>
                          <a:spcPct val="0"/>
                        </a:spcAft>
                        <a:buNone/>
                      </a:pPr>
                      <a:r>
                        <a:rPr lang="nl-NL" sz="1200" u="none" strike="noStrike" noProof="0" dirty="0"/>
                        <a:t>Regelmatig wordt de toezichtregelgeving aangepast, waardoor ook regelmatig onderhoud nodig is. </a:t>
                      </a:r>
                    </a:p>
                  </a:txBody>
                  <a:tcPr/>
                </a:tc>
                <a:extLst>
                  <a:ext uri="{0D108BD9-81ED-4DB2-BD59-A6C34878D82A}">
                    <a16:rowId xmlns:a16="http://schemas.microsoft.com/office/drawing/2014/main" val="2858629803"/>
                  </a:ext>
                </a:extLst>
              </a:tr>
              <a:tr h="527763">
                <a:tc>
                  <a:txBody>
                    <a:bodyPr/>
                    <a:lstStyle/>
                    <a:p>
                      <a:pPr lvl="0">
                        <a:buNone/>
                      </a:pPr>
                      <a:r>
                        <a:rPr lang="nl-NL" sz="1200" u="none" strike="noStrike" noProof="0" dirty="0"/>
                        <a:t>Impact:</a:t>
                      </a:r>
                    </a:p>
                  </a:txBody>
                  <a:tcPr/>
                </a:tc>
                <a:tc>
                  <a:txBody>
                    <a:bodyPr/>
                    <a:lstStyle/>
                    <a:p>
                      <a:pPr marL="0" marR="0" lvl="0" indent="0" algn="l">
                        <a:lnSpc>
                          <a:spcPct val="100000"/>
                        </a:lnSpc>
                        <a:spcBef>
                          <a:spcPct val="20000"/>
                        </a:spcBef>
                        <a:spcAft>
                          <a:spcPct val="0"/>
                        </a:spcAft>
                        <a:buNone/>
                      </a:pPr>
                      <a:r>
                        <a:rPr lang="nl-NL" sz="1200" u="none" strike="noStrike" noProof="0" dirty="0"/>
                        <a:t>De impact is gering vanwege de focus op specifieke gebieden bij financiële instellingen.</a:t>
                      </a:r>
                    </a:p>
                  </a:txBody>
                  <a:tcPr/>
                </a:tc>
                <a:extLst>
                  <a:ext uri="{0D108BD9-81ED-4DB2-BD59-A6C34878D82A}">
                    <a16:rowId xmlns:a16="http://schemas.microsoft.com/office/drawing/2014/main" val="2392801119"/>
                  </a:ext>
                </a:extLst>
              </a:tr>
              <a:tr h="823311">
                <a:tc>
                  <a:txBody>
                    <a:bodyPr/>
                    <a:lstStyle/>
                    <a:p>
                      <a:pPr lvl="0">
                        <a:buNone/>
                      </a:pPr>
                      <a:r>
                        <a:rPr lang="nl-NL" sz="1200" u="none" strike="noStrike" noProof="0"/>
                        <a:t>Status:</a:t>
                      </a:r>
                    </a:p>
                    <a:p>
                      <a:pPr lvl="0">
                        <a:buNone/>
                      </a:pPr>
                      <a:endParaRPr lang="nl-NL" sz="1200" u="none" strike="noStrike" noProof="0">
                        <a:solidFill>
                          <a:srgbClr val="FF0000"/>
                        </a:solidFill>
                      </a:endParaRPr>
                    </a:p>
                  </a:txBody>
                  <a:tcPr/>
                </a:tc>
                <a:tc>
                  <a:txBody>
                    <a:bodyPr/>
                    <a:lstStyle/>
                    <a:p>
                      <a:pPr marL="0" lvl="0" indent="0" algn="l">
                        <a:lnSpc>
                          <a:spcPct val="100000"/>
                        </a:lnSpc>
                        <a:spcBef>
                          <a:spcPct val="20000"/>
                        </a:spcBef>
                        <a:spcAft>
                          <a:spcPct val="0"/>
                        </a:spcAft>
                        <a:buNone/>
                      </a:pPr>
                      <a:r>
                        <a:rPr lang="nl-NL" sz="1200" u="none" strike="noStrike" noProof="0"/>
                        <a:t>Doorlopend.</a:t>
                      </a:r>
                    </a:p>
                    <a:p>
                      <a:pPr marL="0" lvl="0" indent="0" algn="l">
                        <a:lnSpc>
                          <a:spcPct val="100000"/>
                        </a:lnSpc>
                        <a:spcBef>
                          <a:spcPct val="20000"/>
                        </a:spcBef>
                        <a:spcAft>
                          <a:spcPct val="0"/>
                        </a:spcAft>
                        <a:buNone/>
                      </a:pPr>
                      <a:r>
                        <a:rPr lang="nl-NL" sz="1200" kern="1200">
                          <a:solidFill>
                            <a:schemeClr val="tx1"/>
                          </a:solidFill>
                          <a:effectLst/>
                          <a:latin typeface="+mn-lt"/>
                          <a:ea typeface="+mn-ea"/>
                          <a:cs typeface="+mn-cs"/>
                        </a:rPr>
                        <a:t>Dit betreft reguliere updates, deadline voor publicatie is Q4-22. </a:t>
                      </a:r>
                    </a:p>
                    <a:p>
                      <a:pPr marL="0" lvl="0" indent="0" algn="l">
                        <a:lnSpc>
                          <a:spcPct val="100000"/>
                        </a:lnSpc>
                        <a:spcBef>
                          <a:spcPct val="20000"/>
                        </a:spcBef>
                        <a:spcAft>
                          <a:spcPct val="0"/>
                        </a:spcAft>
                        <a:buNone/>
                      </a:pPr>
                      <a:r>
                        <a:rPr lang="nl-NL" sz="1200" kern="1200">
                          <a:solidFill>
                            <a:schemeClr val="tx1"/>
                          </a:solidFill>
                          <a:effectLst/>
                          <a:latin typeface="+mn-lt"/>
                          <a:ea typeface="+mn-ea"/>
                          <a:cs typeface="+mn-cs"/>
                        </a:rPr>
                        <a:t>(HR 1143 en 1145 waarschijnlijk in 2022 ongewijzigd.) </a:t>
                      </a:r>
                      <a:endParaRPr lang="nl-NL" sz="1200" u="none" strike="noStrike" noProof="0">
                        <a:solidFill>
                          <a:schemeClr val="tx1"/>
                        </a:solidFill>
                      </a:endParaRPr>
                    </a:p>
                  </a:txBody>
                  <a:tcPr/>
                </a:tc>
                <a:extLst>
                  <a:ext uri="{0D108BD9-81ED-4DB2-BD59-A6C34878D82A}">
                    <a16:rowId xmlns:a16="http://schemas.microsoft.com/office/drawing/2014/main" val="3693900201"/>
                  </a:ext>
                </a:extLst>
              </a:tr>
              <a:tr h="388178">
                <a:tc>
                  <a:txBody>
                    <a:bodyPr/>
                    <a:lstStyle/>
                    <a:p>
                      <a:pPr lvl="0">
                        <a:buNone/>
                      </a:pPr>
                      <a:r>
                        <a:rPr lang="nl-NL" sz="1200" noProof="0" dirty="0"/>
                        <a:t>Planning:</a:t>
                      </a:r>
                    </a:p>
                  </a:txBody>
                  <a:tcPr/>
                </a:tc>
                <a:tc>
                  <a:txBody>
                    <a:bodyPr/>
                    <a:lstStyle/>
                    <a:p>
                      <a:pPr lvl="0">
                        <a:buNone/>
                      </a:pPr>
                      <a:r>
                        <a:rPr lang="nl-NL" sz="1200" dirty="0"/>
                        <a:t>PM 2022</a:t>
                      </a:r>
                    </a:p>
                  </a:txBody>
                  <a:tcPr/>
                </a:tc>
                <a:extLst>
                  <a:ext uri="{0D108BD9-81ED-4DB2-BD59-A6C34878D82A}">
                    <a16:rowId xmlns:a16="http://schemas.microsoft.com/office/drawing/2014/main" val="1470062945"/>
                  </a:ext>
                </a:extLst>
              </a:tr>
              <a:tr h="377456">
                <a:tc>
                  <a:txBody>
                    <a:bodyPr/>
                    <a:lstStyle/>
                    <a:p>
                      <a:pPr marL="0" lvl="0" indent="0">
                        <a:buNone/>
                      </a:pPr>
                      <a:r>
                        <a:rPr lang="nl-NL" sz="1200" noProof="0"/>
                        <a:t>Risico's:</a:t>
                      </a:r>
                    </a:p>
                  </a:txBody>
                  <a:tcPr/>
                </a:tc>
                <a:tc>
                  <a:txBody>
                    <a:bodyPr/>
                    <a:lstStyle/>
                    <a:p>
                      <a:pPr marL="0" lvl="0" indent="0" algn="l">
                        <a:lnSpc>
                          <a:spcPct val="100000"/>
                        </a:lnSpc>
                        <a:spcBef>
                          <a:spcPct val="20000"/>
                        </a:spcBef>
                        <a:spcAft>
                          <a:spcPct val="0"/>
                        </a:spcAft>
                        <a:buNone/>
                      </a:pPr>
                      <a:r>
                        <a:rPr lang="nl-NL" sz="1200" noProof="0" dirty="0"/>
                        <a:t>Scopecreep in de handreikingen.</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250825" y="166254"/>
            <a:ext cx="7929343" cy="896277"/>
          </a:xfrm>
        </p:spPr>
        <p:txBody>
          <a:bodyPr/>
          <a:lstStyle/>
          <a:p>
            <a:r>
              <a:rPr lang="nl-NL" dirty="0"/>
              <a:t>Update Handreiking 1116, 1142, 1143, 1144 </a:t>
            </a:r>
            <a:br>
              <a:rPr lang="nl-NL" dirty="0"/>
            </a:br>
            <a:r>
              <a:rPr lang="nl-NL" dirty="0"/>
              <a:t>en 1145 – </a:t>
            </a:r>
            <a:r>
              <a:rPr lang="nl-NL" sz="2000" dirty="0"/>
              <a:t>Toezichtregelgeving financiële sector</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33</a:t>
            </a:fld>
            <a:endParaRPr lang="nl-NL"/>
          </a:p>
        </p:txBody>
      </p:sp>
      <p:graphicFrame>
        <p:nvGraphicFramePr>
          <p:cNvPr id="12" name="Grafiek 11">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505483159"/>
              </p:ext>
            </p:extLst>
          </p:nvPr>
        </p:nvGraphicFramePr>
        <p:xfrm>
          <a:off x="7164151" y="-4381"/>
          <a:ext cx="2254170"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9779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 12">
            <a:extLst>
              <a:ext uri="{FF2B5EF4-FFF2-40B4-BE49-F238E27FC236}">
                <a16:creationId xmlns:a16="http://schemas.microsoft.com/office/drawing/2014/main" id="{14BB2497-796E-42FB-8E03-A29DE4E9C07D}"/>
              </a:ext>
            </a:extLst>
          </p:cNvPr>
          <p:cNvGraphicFramePr>
            <a:graphicFrameLocks noGrp="1"/>
          </p:cNvGraphicFramePr>
          <p:nvPr>
            <p:extLst>
              <p:ext uri="{D42A27DB-BD31-4B8C-83A1-F6EECF244321}">
                <p14:modId xmlns:p14="http://schemas.microsoft.com/office/powerpoint/2010/main" val="2550310363"/>
              </p:ext>
            </p:extLst>
          </p:nvPr>
        </p:nvGraphicFramePr>
        <p:xfrm>
          <a:off x="351693" y="1332897"/>
          <a:ext cx="7945364" cy="3263755"/>
        </p:xfrm>
        <a:graphic>
          <a:graphicData uri="http://schemas.openxmlformats.org/drawingml/2006/table">
            <a:tbl>
              <a:tblPr firstRow="1" bandRow="1">
                <a:tableStyleId>{5FD0F851-EC5A-4D38-B0AD-8093EC10F338}</a:tableStyleId>
              </a:tblPr>
              <a:tblGrid>
                <a:gridCol w="1476913">
                  <a:extLst>
                    <a:ext uri="{9D8B030D-6E8A-4147-A177-3AD203B41FA5}">
                      <a16:colId xmlns:a16="http://schemas.microsoft.com/office/drawing/2014/main" val="1513426338"/>
                    </a:ext>
                  </a:extLst>
                </a:gridCol>
                <a:gridCol w="6468451">
                  <a:extLst>
                    <a:ext uri="{9D8B030D-6E8A-4147-A177-3AD203B41FA5}">
                      <a16:colId xmlns:a16="http://schemas.microsoft.com/office/drawing/2014/main" val="594080699"/>
                    </a:ext>
                  </a:extLst>
                </a:gridCol>
              </a:tblGrid>
              <a:tr h="328109">
                <a:tc>
                  <a:txBody>
                    <a:bodyPr/>
                    <a:lstStyle/>
                    <a:p>
                      <a:pPr lvl="0">
                        <a:buNone/>
                      </a:pPr>
                      <a:r>
                        <a:rPr lang="nl-NL" sz="1200" u="none" strike="noStrike" noProof="0" dirty="0">
                          <a:solidFill>
                            <a:schemeClr val="tx1"/>
                          </a:solidFill>
                        </a:rPr>
                        <a:t>Projectnummer:</a:t>
                      </a:r>
                      <a:endParaRPr lang="nl-NL" sz="1200" dirty="0">
                        <a:solidFill>
                          <a:schemeClr val="tx1"/>
                        </a:solidFill>
                      </a:endParaRPr>
                    </a:p>
                  </a:txBody>
                  <a:tcPr/>
                </a:tc>
                <a:tc>
                  <a:txBody>
                    <a:bodyPr/>
                    <a:lstStyle/>
                    <a:p>
                      <a:pPr marL="0" marR="0" lvl="0" indent="0" algn="l">
                        <a:lnSpc>
                          <a:spcPct val="100000"/>
                        </a:lnSpc>
                        <a:spcBef>
                          <a:spcPct val="20000"/>
                        </a:spcBef>
                        <a:spcAft>
                          <a:spcPct val="0"/>
                        </a:spcAft>
                        <a:buNone/>
                      </a:pPr>
                      <a:r>
                        <a:rPr lang="nl-NL" sz="1200" u="none" strike="noStrike" noProof="0">
                          <a:solidFill>
                            <a:schemeClr val="tx1"/>
                          </a:solidFill>
                          <a:hlinkClick r:id="rId3" action="ppaction://hlinksldjump"/>
                        </a:rPr>
                        <a:t>SCA21002</a:t>
                      </a:r>
                      <a:endParaRPr lang="nl-NL" sz="1200" u="none" strike="noStrike" noProof="0">
                        <a:solidFill>
                          <a:schemeClr val="tx1"/>
                        </a:solidFill>
                      </a:endParaRPr>
                    </a:p>
                  </a:txBody>
                  <a:tcPr/>
                </a:tc>
                <a:extLst>
                  <a:ext uri="{0D108BD9-81ED-4DB2-BD59-A6C34878D82A}">
                    <a16:rowId xmlns:a16="http://schemas.microsoft.com/office/drawing/2014/main" val="1134644624"/>
                  </a:ext>
                </a:extLst>
              </a:tr>
              <a:tr h="328109">
                <a:tc>
                  <a:txBody>
                    <a:bodyPr/>
                    <a:lstStyle/>
                    <a:p>
                      <a:pPr lvl="0">
                        <a:buNone/>
                      </a:pPr>
                      <a:r>
                        <a:rPr lang="nl-NL" sz="1200" u="none" strike="noStrike" noProof="0" dirty="0">
                          <a:solidFill>
                            <a:schemeClr val="tx1"/>
                          </a:solidFill>
                        </a:rPr>
                        <a:t>Actiehouder:</a:t>
                      </a: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rPr>
                        <a:t>Expertgroep prospectussen / ACB / SCA</a:t>
                      </a:r>
                    </a:p>
                  </a:txBody>
                  <a:tcPr/>
                </a:tc>
                <a:extLst>
                  <a:ext uri="{0D108BD9-81ED-4DB2-BD59-A6C34878D82A}">
                    <a16:rowId xmlns:a16="http://schemas.microsoft.com/office/drawing/2014/main" val="2645348072"/>
                  </a:ext>
                </a:extLst>
              </a:tr>
              <a:tr h="473641">
                <a:tc>
                  <a:txBody>
                    <a:bodyPr/>
                    <a:lstStyle/>
                    <a:p>
                      <a:pPr lvl="0">
                        <a:buNone/>
                      </a:pPr>
                      <a:r>
                        <a:rPr lang="nl-NL" sz="1200" u="none" strike="noStrike" noProof="0" dirty="0">
                          <a:solidFill>
                            <a:schemeClr val="tx1"/>
                          </a:solidFill>
                        </a:rPr>
                        <a:t>Waarom:</a:t>
                      </a: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rPr>
                        <a:t>De collega’s in de praktijk die werken met deze standaard hebben geconstateerd dat een update nodig is om beter aan te sluiten bij de praktijk. Update tevens nodig vanwege gewijzigde regelgeving.</a:t>
                      </a:r>
                    </a:p>
                  </a:txBody>
                  <a:tcPr/>
                </a:tc>
                <a:extLst>
                  <a:ext uri="{0D108BD9-81ED-4DB2-BD59-A6C34878D82A}">
                    <a16:rowId xmlns:a16="http://schemas.microsoft.com/office/drawing/2014/main" val="2858629803"/>
                  </a:ext>
                </a:extLst>
              </a:tr>
              <a:tr h="473641">
                <a:tc>
                  <a:txBody>
                    <a:bodyPr/>
                    <a:lstStyle/>
                    <a:p>
                      <a:pPr lvl="0">
                        <a:buNone/>
                      </a:pPr>
                      <a:r>
                        <a:rPr lang="nl-NL" sz="1200" u="none" strike="noStrike" noProof="0" dirty="0">
                          <a:solidFill>
                            <a:schemeClr val="tx1"/>
                          </a:solidFill>
                        </a:rPr>
                        <a:t>Impact:</a:t>
                      </a: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rPr>
                        <a:t>De impact is beperkt tot accountants betrokken bij effecten uitgevende instellingen;</a:t>
                      </a:r>
                      <a:r>
                        <a:rPr lang="nl-NL" sz="1200" u="none" strike="noStrike" noProof="0" dirty="0">
                          <a:solidFill>
                            <a:srgbClr val="FF0000"/>
                          </a:solidFill>
                        </a:rPr>
                        <a:t> </a:t>
                      </a:r>
                      <a:r>
                        <a:rPr lang="nl-NL" sz="1200" u="none" strike="noStrike" noProof="0" dirty="0">
                          <a:solidFill>
                            <a:schemeClr val="tx1"/>
                          </a:solidFill>
                        </a:rPr>
                        <a:t>bovendien gaat het met name om een technische update.</a:t>
                      </a:r>
                    </a:p>
                  </a:txBody>
                  <a:tcPr/>
                </a:tc>
                <a:extLst>
                  <a:ext uri="{0D108BD9-81ED-4DB2-BD59-A6C34878D82A}">
                    <a16:rowId xmlns:a16="http://schemas.microsoft.com/office/drawing/2014/main" val="2140336215"/>
                  </a:ext>
                </a:extLst>
              </a:tr>
              <a:tr h="328109">
                <a:tc>
                  <a:txBody>
                    <a:bodyPr/>
                    <a:lstStyle/>
                    <a:p>
                      <a:pPr lvl="0">
                        <a:buNone/>
                      </a:pPr>
                      <a:r>
                        <a:rPr lang="nl-NL" sz="1200" u="none" strike="noStrike" noProof="0">
                          <a:solidFill>
                            <a:schemeClr val="tx1"/>
                          </a:solidFill>
                        </a:rPr>
                        <a:t>Status:</a:t>
                      </a:r>
                    </a:p>
                  </a:txBody>
                  <a:tcPr/>
                </a:tc>
                <a:tc>
                  <a:txBody>
                    <a:bodyPr/>
                    <a:lstStyle/>
                    <a:p>
                      <a:pPr marL="0" lvl="0" indent="0" algn="l">
                        <a:lnSpc>
                          <a:spcPct val="100000"/>
                        </a:lnSpc>
                        <a:spcBef>
                          <a:spcPct val="20000"/>
                        </a:spcBef>
                        <a:spcAft>
                          <a:spcPct val="0"/>
                        </a:spcAft>
                        <a:buNone/>
                      </a:pPr>
                      <a:r>
                        <a:rPr lang="nl-NL" sz="1200" kern="1200" dirty="0">
                          <a:solidFill>
                            <a:schemeClr val="tx1"/>
                          </a:solidFill>
                          <a:effectLst/>
                          <a:latin typeface="+mn-lt"/>
                          <a:ea typeface="+mn-ea"/>
                          <a:cs typeface="+mn-cs"/>
                        </a:rPr>
                        <a:t>Project loopt door in 2022. Consultatiedocument gereed in Q2-22. </a:t>
                      </a:r>
                      <a:endParaRPr lang="nl-NL" sz="1200" u="none" strike="noStrike" noProof="0" dirty="0">
                        <a:solidFill>
                          <a:schemeClr val="tx1"/>
                        </a:solidFill>
                      </a:endParaRPr>
                    </a:p>
                  </a:txBody>
                  <a:tcPr/>
                </a:tc>
                <a:extLst>
                  <a:ext uri="{0D108BD9-81ED-4DB2-BD59-A6C34878D82A}">
                    <a16:rowId xmlns:a16="http://schemas.microsoft.com/office/drawing/2014/main" val="2698797969"/>
                  </a:ext>
                </a:extLst>
              </a:tr>
              <a:tr h="338059">
                <a:tc>
                  <a:txBody>
                    <a:bodyPr/>
                    <a:lstStyle/>
                    <a:p>
                      <a:pPr lvl="0">
                        <a:buNone/>
                      </a:pPr>
                      <a:r>
                        <a:rPr lang="nl-NL" sz="1200" u="none" strike="noStrike" noProof="0">
                          <a:solidFill>
                            <a:schemeClr val="tx1"/>
                          </a:solidFill>
                        </a:rPr>
                        <a:t>Implementatie:</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Eind 2022</a:t>
                      </a:r>
                    </a:p>
                  </a:txBody>
                  <a:tcPr/>
                </a:tc>
                <a:extLst>
                  <a:ext uri="{0D108BD9-81ED-4DB2-BD59-A6C34878D82A}">
                    <a16:rowId xmlns:a16="http://schemas.microsoft.com/office/drawing/2014/main" val="3688051013"/>
                  </a:ext>
                </a:extLst>
              </a:tr>
              <a:tr h="421978">
                <a:tc>
                  <a:txBody>
                    <a:bodyPr/>
                    <a:lstStyle/>
                    <a:p>
                      <a:pPr lvl="0">
                        <a:buNone/>
                      </a:pPr>
                      <a:r>
                        <a:rPr lang="nl-NL" sz="1200" noProof="0" dirty="0"/>
                        <a:t>Planning:</a:t>
                      </a:r>
                    </a:p>
                  </a:txBody>
                  <a:tcPr/>
                </a:tc>
                <a:tc>
                  <a:txBody>
                    <a:bodyPr/>
                    <a:lstStyle/>
                    <a:p>
                      <a:pPr lvl="0">
                        <a:buNone/>
                      </a:pPr>
                      <a:r>
                        <a:rPr lang="nl-NL" sz="1200" noProof="0" dirty="0"/>
                        <a:t>Q4 2022</a:t>
                      </a:r>
                      <a:endParaRPr lang="nl-NL" sz="1200" dirty="0"/>
                    </a:p>
                  </a:txBody>
                  <a:tcPr/>
                </a:tc>
                <a:extLst>
                  <a:ext uri="{0D108BD9-81ED-4DB2-BD59-A6C34878D82A}">
                    <a16:rowId xmlns:a16="http://schemas.microsoft.com/office/drawing/2014/main" val="1470062945"/>
                  </a:ext>
                </a:extLst>
              </a:tr>
              <a:tr h="405670">
                <a:tc>
                  <a:txBody>
                    <a:bodyPr/>
                    <a:lstStyle/>
                    <a:p>
                      <a:pPr marL="0" lvl="0" indent="0">
                        <a:buNone/>
                      </a:pPr>
                      <a:r>
                        <a:rPr lang="nl-NL" sz="1200" u="none" strike="noStrike" noProof="0">
                          <a:solidFill>
                            <a:schemeClr val="tx1"/>
                          </a:solidFill>
                        </a:rPr>
                        <a:t>Risico's:</a:t>
                      </a:r>
                    </a:p>
                  </a:txBody>
                  <a:tcPr/>
                </a:tc>
                <a:tc>
                  <a:txBody>
                    <a:bodyPr/>
                    <a:lstStyle/>
                    <a:p>
                      <a:pPr marL="0" lvl="0" indent="0" algn="l">
                        <a:lnSpc>
                          <a:spcPct val="100000"/>
                        </a:lnSpc>
                        <a:spcBef>
                          <a:spcPct val="20000"/>
                        </a:spcBef>
                        <a:spcAft>
                          <a:spcPct val="0"/>
                        </a:spcAft>
                        <a:buNone/>
                      </a:pPr>
                      <a:endParaRPr lang="nl-NL" sz="1200" u="none" strike="noStrike" noProof="0" dirty="0">
                        <a:solidFill>
                          <a:schemeClr val="tx1"/>
                        </a:solidFill>
                      </a:endParaRP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250825" y="166254"/>
            <a:ext cx="8209607" cy="896277"/>
          </a:xfrm>
        </p:spPr>
        <p:txBody>
          <a:bodyPr/>
          <a:lstStyle/>
          <a:p>
            <a:r>
              <a:rPr lang="nl-NL"/>
              <a:t>Update Standaard 3850N Prospectussen</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34</a:t>
            </a:fld>
            <a:endParaRPr lang="nl-NL"/>
          </a:p>
        </p:txBody>
      </p:sp>
      <p:graphicFrame>
        <p:nvGraphicFramePr>
          <p:cNvPr id="12" name="Grafiek 11">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981056061"/>
              </p:ext>
            </p:extLst>
          </p:nvPr>
        </p:nvGraphicFramePr>
        <p:xfrm>
          <a:off x="7164151" y="-4381"/>
          <a:ext cx="2254170"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3059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245" y="191539"/>
            <a:ext cx="8209607" cy="828209"/>
          </a:xfrm>
        </p:spPr>
        <p:txBody>
          <a:bodyPr/>
          <a:lstStyle/>
          <a:p>
            <a:r>
              <a:rPr lang="nl-NL"/>
              <a:t>Ethiek en technologie</a:t>
            </a:r>
            <a:endParaRPr lang="nl-NL">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35</a:t>
            </a:fld>
            <a:endParaRPr lang="nl-NL"/>
          </a:p>
        </p:txBody>
      </p:sp>
      <p:graphicFrame>
        <p:nvGraphicFramePr>
          <p:cNvPr id="12" name="Tabel 12">
            <a:extLst>
              <a:ext uri="{FF2B5EF4-FFF2-40B4-BE49-F238E27FC236}">
                <a16:creationId xmlns:a16="http://schemas.microsoft.com/office/drawing/2014/main" id="{22BCE399-C00E-4B81-8441-D95D7F37F508}"/>
              </a:ext>
            </a:extLst>
          </p:cNvPr>
          <p:cNvGraphicFramePr>
            <a:graphicFrameLocks noGrp="1"/>
          </p:cNvGraphicFramePr>
          <p:nvPr>
            <p:extLst>
              <p:ext uri="{D42A27DB-BD31-4B8C-83A1-F6EECF244321}">
                <p14:modId xmlns:p14="http://schemas.microsoft.com/office/powerpoint/2010/main" val="4230070561"/>
              </p:ext>
            </p:extLst>
          </p:nvPr>
        </p:nvGraphicFramePr>
        <p:xfrm>
          <a:off x="334369" y="1041266"/>
          <a:ext cx="7920547" cy="3709327"/>
        </p:xfrm>
        <a:graphic>
          <a:graphicData uri="http://schemas.openxmlformats.org/drawingml/2006/table">
            <a:tbl>
              <a:tblPr firstRow="1" bandRow="1">
                <a:tableStyleId>{5FD0F851-EC5A-4D38-B0AD-8093EC10F338}</a:tableStyleId>
              </a:tblPr>
              <a:tblGrid>
                <a:gridCol w="1563930">
                  <a:extLst>
                    <a:ext uri="{9D8B030D-6E8A-4147-A177-3AD203B41FA5}">
                      <a16:colId xmlns:a16="http://schemas.microsoft.com/office/drawing/2014/main" val="1513426338"/>
                    </a:ext>
                  </a:extLst>
                </a:gridCol>
                <a:gridCol w="6356617">
                  <a:extLst>
                    <a:ext uri="{9D8B030D-6E8A-4147-A177-3AD203B41FA5}">
                      <a16:colId xmlns:a16="http://schemas.microsoft.com/office/drawing/2014/main" val="594080699"/>
                    </a:ext>
                  </a:extLst>
                </a:gridCol>
              </a:tblGrid>
              <a:tr h="274263">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hlinkClick r:id="rId3" action="ppaction://hlinksldjump"/>
                        </a:rPr>
                        <a:t>SCE21002</a:t>
                      </a:r>
                      <a:endParaRPr lang="nl-NL" sz="1200" u="none" strike="noStrike" noProof="0"/>
                    </a:p>
                  </a:txBody>
                  <a:tcPr/>
                </a:tc>
                <a:extLst>
                  <a:ext uri="{0D108BD9-81ED-4DB2-BD59-A6C34878D82A}">
                    <a16:rowId xmlns:a16="http://schemas.microsoft.com/office/drawing/2014/main" val="1134644624"/>
                  </a:ext>
                </a:extLst>
              </a:tr>
              <a:tr h="274263">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SCE / ACB / IESBA</a:t>
                      </a:r>
                    </a:p>
                  </a:txBody>
                  <a:tcPr/>
                </a:tc>
                <a:extLst>
                  <a:ext uri="{0D108BD9-81ED-4DB2-BD59-A6C34878D82A}">
                    <a16:rowId xmlns:a16="http://schemas.microsoft.com/office/drawing/2014/main" val="2645348072"/>
                  </a:ext>
                </a:extLst>
              </a:tr>
              <a:tr h="1012747">
                <a:tc>
                  <a:txBody>
                    <a:bodyPr/>
                    <a:lstStyle/>
                    <a:p>
                      <a:pPr lvl="0">
                        <a:buNone/>
                      </a:pPr>
                      <a:r>
                        <a:rPr lang="nl-NL" sz="1200" u="none" strike="noStrike" noProof="0" dirty="0"/>
                        <a:t>Waarom:</a:t>
                      </a: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dirty="0"/>
                        <a:t>Internationaal en ook nationaal komen er steeds meer vragen over de impact van technologie op (het werk van) de accountant. Wat als een algoritme beslissingen gaat nemen over het ontslaan van mensen? Wat te doen als accountants algoritmes niet begrijpen. </a:t>
                      </a:r>
                    </a:p>
                  </a:txBody>
                  <a:tcPr/>
                </a:tc>
                <a:extLst>
                  <a:ext uri="{0D108BD9-81ED-4DB2-BD59-A6C34878D82A}">
                    <a16:rowId xmlns:a16="http://schemas.microsoft.com/office/drawing/2014/main" val="2858629803"/>
                  </a:ext>
                </a:extLst>
              </a:tr>
              <a:tr h="595552">
                <a:tc>
                  <a:txBody>
                    <a:bodyPr/>
                    <a:lstStyle/>
                    <a:p>
                      <a:pPr lvl="0">
                        <a:buNone/>
                      </a:pPr>
                      <a:r>
                        <a:rPr lang="nl-NL" sz="1200" u="none" strike="noStrike" noProof="0" dirty="0"/>
                        <a:t>Impact:</a:t>
                      </a:r>
                    </a:p>
                  </a:txBody>
                  <a:tcPr/>
                </a:tc>
                <a:tc>
                  <a:txBody>
                    <a:bodyPr/>
                    <a:lstStyle/>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dirty="0"/>
                        <a:t>IESBA zal naar verwachting aangeven hoe deze nieuwe technologieën doorwerken op de </a:t>
                      </a:r>
                      <a:r>
                        <a:rPr lang="nl-NL" sz="1200" u="none" strike="noStrike" noProof="0" dirty="0" err="1"/>
                        <a:t>CoE</a:t>
                      </a:r>
                      <a:r>
                        <a:rPr lang="nl-NL" sz="1200" u="none" strike="noStrike" noProof="0" dirty="0"/>
                        <a:t> (bijv. Onafhankelijkheid) en zal daarom ook van belang kunnen zijn voor verwerking in de (toelichting / handreiking) van de VGBA en </a:t>
                      </a:r>
                      <a:r>
                        <a:rPr lang="nl-NL" sz="1200" u="none" strike="noStrike" noProof="0" dirty="0" err="1"/>
                        <a:t>ViO</a:t>
                      </a:r>
                      <a:r>
                        <a:rPr lang="nl-NL" sz="1200" u="none" strike="noStrike" noProof="0" dirty="0"/>
                        <a:t>.</a:t>
                      </a:r>
                    </a:p>
                  </a:txBody>
                  <a:tcPr/>
                </a:tc>
                <a:extLst>
                  <a:ext uri="{0D108BD9-81ED-4DB2-BD59-A6C34878D82A}">
                    <a16:rowId xmlns:a16="http://schemas.microsoft.com/office/drawing/2014/main" val="249264023"/>
                  </a:ext>
                </a:extLst>
              </a:tr>
              <a:tr h="488762">
                <a:tc>
                  <a:txBody>
                    <a:bodyPr/>
                    <a:lstStyle/>
                    <a:p>
                      <a:pPr lvl="0">
                        <a:buNone/>
                      </a:pPr>
                      <a:r>
                        <a:rPr lang="nl-NL" sz="1200" u="none" strike="noStrike" noProof="0"/>
                        <a:t>Status:</a:t>
                      </a:r>
                    </a:p>
                    <a:p>
                      <a:pPr lvl="0">
                        <a:buNone/>
                      </a:pPr>
                      <a:endParaRPr lang="nl-NL" sz="1200" u="none" strike="noStrike" noProof="0">
                        <a:solidFill>
                          <a:srgbClr val="00B050"/>
                        </a:solidFill>
                      </a:endParaRPr>
                    </a:p>
                  </a:txBody>
                  <a:tcPr/>
                </a:tc>
                <a:tc>
                  <a: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nl-NL" sz="1200" u="none" strike="noStrike" noProof="0">
                          <a:latin typeface="Arial" panose="020B0604020202020204" pitchFamily="34" charset="0"/>
                          <a:cs typeface="Arial" panose="020B0604020202020204" pitchFamily="34" charset="0"/>
                        </a:rPr>
                        <a:t>Nog niet opgestart</a:t>
                      </a:r>
                    </a:p>
                    <a:p>
                      <a:pPr marL="0" marR="0" lvl="0" indent="0" algn="l" rtl="0" eaLnBrk="1" fontAlgn="auto" latinLnBrk="0" hangingPunct="1">
                        <a:lnSpc>
                          <a:spcPct val="100000"/>
                        </a:lnSpc>
                        <a:spcBef>
                          <a:spcPct val="20000"/>
                        </a:spcBef>
                        <a:spcAft>
                          <a:spcPct val="0"/>
                        </a:spcAft>
                        <a:buClrTx/>
                        <a:buSzTx/>
                        <a:buFontTx/>
                        <a:buNone/>
                      </a:pPr>
                      <a:r>
                        <a:rPr lang="nl-NL" sz="1200" u="none" strike="noStrike" noProof="0">
                          <a:solidFill>
                            <a:schemeClr val="tx1"/>
                          </a:solidFill>
                          <a:latin typeface="Arial"/>
                          <a:cs typeface="Arial"/>
                        </a:rPr>
                        <a:t>PM, in afwachting van IESBA </a:t>
                      </a:r>
                    </a:p>
                  </a:txBody>
                  <a:tcPr/>
                </a:tc>
                <a:extLst>
                  <a:ext uri="{0D108BD9-81ED-4DB2-BD59-A6C34878D82A}">
                    <a16:rowId xmlns:a16="http://schemas.microsoft.com/office/drawing/2014/main" val="1556928913"/>
                  </a:ext>
                </a:extLst>
              </a:tr>
              <a:tr h="689355">
                <a:tc>
                  <a:txBody>
                    <a:bodyPr/>
                    <a:lstStyle/>
                    <a:p>
                      <a:pPr lvl="0">
                        <a:spcBef>
                          <a:spcPts val="0"/>
                        </a:spcBef>
                        <a:spcAft>
                          <a:spcPts val="0"/>
                        </a:spcAft>
                        <a:buNone/>
                      </a:pPr>
                      <a:r>
                        <a:rPr lang="nl-NL" sz="1200" u="none" strike="noStrike" noProof="0" dirty="0">
                          <a:solidFill>
                            <a:schemeClr val="tx1"/>
                          </a:solidFill>
                        </a:rPr>
                        <a:t>Planning:</a:t>
                      </a:r>
                    </a:p>
                    <a:p>
                      <a:pPr marL="285750" lvl="0" indent="-285750">
                        <a:spcBef>
                          <a:spcPts val="0"/>
                        </a:spcBef>
                        <a:spcAft>
                          <a:spcPts val="0"/>
                        </a:spcAft>
                        <a:buFont typeface="Arial"/>
                        <a:buChar char="•"/>
                      </a:pPr>
                      <a:r>
                        <a:rPr lang="nl-NL" sz="1200" u="none" strike="noStrike" noProof="0" dirty="0">
                          <a:solidFill>
                            <a:schemeClr val="tx1"/>
                          </a:solidFill>
                        </a:rPr>
                        <a:t>ACB</a:t>
                      </a:r>
                    </a:p>
                    <a:p>
                      <a:pPr marL="285750" lvl="0" indent="-285750">
                        <a:spcBef>
                          <a:spcPts val="0"/>
                        </a:spcBef>
                        <a:spcAft>
                          <a:spcPts val="0"/>
                        </a:spcAft>
                        <a:buFont typeface="Arial"/>
                        <a:buChar char="•"/>
                      </a:pPr>
                      <a:r>
                        <a:rPr lang="nl-NL" sz="1200" u="none" strike="noStrike" noProof="0" dirty="0">
                          <a:solidFill>
                            <a:schemeClr val="tx1"/>
                          </a:solidFill>
                        </a:rPr>
                        <a:t>SCE</a:t>
                      </a:r>
                    </a:p>
                  </a:txBody>
                  <a:tcPr/>
                </a:tc>
                <a:tc>
                  <a:txBody>
                    <a:bodyPr/>
                    <a:lstStyle/>
                    <a:p>
                      <a:pPr marL="0" lvl="0" indent="0" algn="l">
                        <a:lnSpc>
                          <a:spcPct val="100000"/>
                        </a:lnSpc>
                        <a:spcBef>
                          <a:spcPts val="0"/>
                        </a:spcBef>
                        <a:spcAft>
                          <a:spcPts val="0"/>
                        </a:spcAft>
                        <a:buNone/>
                      </a:pPr>
                      <a:r>
                        <a:rPr lang="nl-NL" sz="1200" u="none" strike="noStrike" noProof="0" dirty="0">
                          <a:solidFill>
                            <a:schemeClr val="tx1"/>
                          </a:solidFill>
                        </a:rPr>
                        <a:t>PM 2022</a:t>
                      </a:r>
                    </a:p>
                    <a:p>
                      <a:pPr marL="0" lvl="0" indent="0" algn="l">
                        <a:lnSpc>
                          <a:spcPct val="100000"/>
                        </a:lnSpc>
                        <a:spcBef>
                          <a:spcPts val="0"/>
                        </a:spcBef>
                        <a:spcAft>
                          <a:spcPts val="0"/>
                        </a:spcAft>
                        <a:buNone/>
                      </a:pPr>
                      <a:r>
                        <a:rPr lang="nl-NL" sz="1200" u="none" strike="noStrike" noProof="0" dirty="0">
                          <a:solidFill>
                            <a:schemeClr val="tx1"/>
                          </a:solidFill>
                        </a:rPr>
                        <a:t>Q4 2022</a:t>
                      </a:r>
                    </a:p>
                    <a:p>
                      <a:pPr marL="0" lvl="0" indent="0" algn="l">
                        <a:lnSpc>
                          <a:spcPct val="100000"/>
                        </a:lnSpc>
                        <a:spcBef>
                          <a:spcPts val="0"/>
                        </a:spcBef>
                        <a:spcAft>
                          <a:spcPts val="0"/>
                        </a:spcAft>
                        <a:buNone/>
                      </a:pPr>
                      <a:r>
                        <a:rPr lang="nl-NL" sz="1200" u="none" strike="noStrike" noProof="0" dirty="0">
                          <a:solidFill>
                            <a:schemeClr val="tx1"/>
                          </a:solidFill>
                        </a:rPr>
                        <a:t>Q3 2022</a:t>
                      </a:r>
                    </a:p>
                  </a:txBody>
                  <a:tcPr/>
                </a:tc>
                <a:extLst>
                  <a:ext uri="{0D108BD9-81ED-4DB2-BD59-A6C34878D82A}">
                    <a16:rowId xmlns:a16="http://schemas.microsoft.com/office/drawing/2014/main" val="1470062945"/>
                  </a:ext>
                </a:extLst>
              </a:tr>
              <a:tr h="324729">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endParaRPr lang="nl-NL" sz="1200" u="none" strike="noStrike" noProof="0" dirty="0"/>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64151" y="-4381"/>
          <a:ext cx="2197020" cy="1931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7E92A1B1-13EE-4AA2-9F7C-83CDC865EAE7}"/>
              </a:ext>
            </a:extLst>
          </p:cNvPr>
          <p:cNvGraphicFramePr/>
          <p:nvPr>
            <p:extLst>
              <p:ext uri="{D42A27DB-BD31-4B8C-83A1-F6EECF244321}">
                <p14:modId xmlns:p14="http://schemas.microsoft.com/office/powerpoint/2010/main" val="3552124802"/>
              </p:ext>
            </p:extLst>
          </p:nvPr>
        </p:nvGraphicFramePr>
        <p:xfrm>
          <a:off x="7098030" y="-4381"/>
          <a:ext cx="2331721" cy="1931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8022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12">
            <a:extLst>
              <a:ext uri="{FF2B5EF4-FFF2-40B4-BE49-F238E27FC236}">
                <a16:creationId xmlns:a16="http://schemas.microsoft.com/office/drawing/2014/main" id="{A6EB9047-847F-412C-8226-BEAF62C6F5D9}"/>
              </a:ext>
            </a:extLst>
          </p:cNvPr>
          <p:cNvGraphicFramePr>
            <a:graphicFrameLocks noGrp="1"/>
          </p:cNvGraphicFramePr>
          <p:nvPr>
            <p:extLst>
              <p:ext uri="{D42A27DB-BD31-4B8C-83A1-F6EECF244321}">
                <p14:modId xmlns:p14="http://schemas.microsoft.com/office/powerpoint/2010/main" val="1387768781"/>
              </p:ext>
            </p:extLst>
          </p:nvPr>
        </p:nvGraphicFramePr>
        <p:xfrm>
          <a:off x="366782" y="1127749"/>
          <a:ext cx="7931397" cy="3515419"/>
        </p:xfrm>
        <a:graphic>
          <a:graphicData uri="http://schemas.openxmlformats.org/drawingml/2006/table">
            <a:tbl>
              <a:tblPr firstRow="1" bandRow="1">
                <a:tableStyleId>{5FD0F851-EC5A-4D38-B0AD-8093EC10F338}</a:tableStyleId>
              </a:tblPr>
              <a:tblGrid>
                <a:gridCol w="1474317">
                  <a:extLst>
                    <a:ext uri="{9D8B030D-6E8A-4147-A177-3AD203B41FA5}">
                      <a16:colId xmlns:a16="http://schemas.microsoft.com/office/drawing/2014/main" val="1513426338"/>
                    </a:ext>
                  </a:extLst>
                </a:gridCol>
                <a:gridCol w="6457080">
                  <a:extLst>
                    <a:ext uri="{9D8B030D-6E8A-4147-A177-3AD203B41FA5}">
                      <a16:colId xmlns:a16="http://schemas.microsoft.com/office/drawing/2014/main" val="594080699"/>
                    </a:ext>
                  </a:extLst>
                </a:gridCol>
              </a:tblGrid>
              <a:tr h="275841">
                <a:tc>
                  <a:txBody>
                    <a:bodyPr/>
                    <a:lstStyle/>
                    <a:p>
                      <a:pPr lvl="0">
                        <a:buNone/>
                      </a:pPr>
                      <a:r>
                        <a:rPr lang="nl-NL" sz="1200" u="none" strike="noStrike" noProof="0" dirty="0"/>
                        <a:t>Projectnummer:</a:t>
                      </a:r>
                      <a:endParaRPr lang="nl-NL" sz="1200" dirty="0"/>
                    </a:p>
                  </a:txBody>
                  <a:tcPr/>
                </a:tc>
                <a:tc>
                  <a:txBody>
                    <a:bodyPr/>
                    <a:lstStyle/>
                    <a:p>
                      <a:pPr marL="0" marR="0" lvl="0" indent="0" algn="l">
                        <a:lnSpc>
                          <a:spcPct val="100000"/>
                        </a:lnSpc>
                        <a:spcBef>
                          <a:spcPct val="20000"/>
                        </a:spcBef>
                        <a:spcAft>
                          <a:spcPct val="0"/>
                        </a:spcAft>
                        <a:buNone/>
                      </a:pPr>
                      <a:r>
                        <a:rPr lang="nl-NL" sz="1200" u="none" strike="noStrike" noProof="0">
                          <a:hlinkClick r:id="rId3" action="ppaction://hlinksldjump"/>
                        </a:rPr>
                        <a:t>SCA19015</a:t>
                      </a:r>
                      <a:endParaRPr lang="nl-NL" sz="1200" u="none" strike="noStrike" noProof="0"/>
                    </a:p>
                  </a:txBody>
                  <a:tcPr/>
                </a:tc>
                <a:extLst>
                  <a:ext uri="{0D108BD9-81ED-4DB2-BD59-A6C34878D82A}">
                    <a16:rowId xmlns:a16="http://schemas.microsoft.com/office/drawing/2014/main" val="1134644624"/>
                  </a:ext>
                </a:extLst>
              </a:tr>
              <a:tr h="285107">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noProof="0" dirty="0"/>
                        <a:t>ACB / Specialisten / SCA</a:t>
                      </a:r>
                    </a:p>
                  </a:txBody>
                  <a:tcPr/>
                </a:tc>
                <a:extLst>
                  <a:ext uri="{0D108BD9-81ED-4DB2-BD59-A6C34878D82A}">
                    <a16:rowId xmlns:a16="http://schemas.microsoft.com/office/drawing/2014/main" val="2645348072"/>
                  </a:ext>
                </a:extLst>
              </a:tr>
              <a:tr h="593836">
                <a:tc>
                  <a:txBody>
                    <a:bodyPr/>
                    <a:lstStyle/>
                    <a:p>
                      <a:pPr lvl="0">
                        <a:buNone/>
                      </a:pPr>
                      <a:r>
                        <a:rPr lang="nl-NL" sz="1200" u="none" strike="noStrike" noProof="0" dirty="0"/>
                        <a:t>Waarom:</a:t>
                      </a:r>
                    </a:p>
                  </a:txBody>
                  <a:tcPr/>
                </a:tc>
                <a:tc>
                  <a:txBody>
                    <a:bodyPr/>
                    <a:lstStyle/>
                    <a:p>
                      <a:pPr lvl="0" algn="l">
                        <a:lnSpc>
                          <a:spcPct val="100000"/>
                        </a:lnSpc>
                        <a:spcBef>
                          <a:spcPts val="0"/>
                        </a:spcBef>
                        <a:spcAft>
                          <a:spcPts val="0"/>
                        </a:spcAft>
                        <a:buNone/>
                      </a:pPr>
                      <a:r>
                        <a:rPr lang="nl-NL" sz="1200" u="none" strike="noStrike" noProof="0" dirty="0"/>
                        <a:t>Cultuur en gedrag beïnvloeden de manier waarop mensen in organisaties opereren. Zo wordt ervanuit gegaan dat een goede cultuur kan leiden tot minder kans op fraude. De vraag is echter hoe dit effectief kan worden ingezet om controle informatie te verkrijgen. Als dit kan is het de bedoeling om dit in een uiting nader toe te lichten. </a:t>
                      </a:r>
                    </a:p>
                  </a:txBody>
                  <a:tcPr/>
                </a:tc>
                <a:extLst>
                  <a:ext uri="{0D108BD9-81ED-4DB2-BD59-A6C34878D82A}">
                    <a16:rowId xmlns:a16="http://schemas.microsoft.com/office/drawing/2014/main" val="3875799450"/>
                  </a:ext>
                </a:extLst>
              </a:tr>
              <a:tr h="593836">
                <a:tc>
                  <a:txBody>
                    <a:bodyPr/>
                    <a:lstStyle/>
                    <a:p>
                      <a:pPr lvl="0">
                        <a:buNone/>
                      </a:pPr>
                      <a:r>
                        <a:rPr lang="nl-NL" sz="1200" u="none" strike="noStrike" noProof="0" dirty="0"/>
                        <a:t>Impact:</a:t>
                      </a:r>
                    </a:p>
                  </a:txBody>
                  <a:tcPr/>
                </a:tc>
                <a:tc>
                  <a:txBody>
                    <a:bodyPr/>
                    <a:lstStyle/>
                    <a:p>
                      <a:pPr marL="0" lvl="0" indent="0" algn="l">
                        <a:lnSpc>
                          <a:spcPct val="100000"/>
                        </a:lnSpc>
                        <a:spcBef>
                          <a:spcPts val="0"/>
                        </a:spcBef>
                        <a:spcAft>
                          <a:spcPct val="0"/>
                        </a:spcAft>
                        <a:buNone/>
                      </a:pPr>
                      <a:r>
                        <a:rPr lang="nl-NL" sz="1200" u="none" strike="noStrike" noProof="0" dirty="0">
                          <a:solidFill>
                            <a:schemeClr val="tx1"/>
                          </a:solidFill>
                        </a:rPr>
                        <a:t>Bewustwording van de invloed van cultuur en gedrag op de controle-aanpak van de accountant. De impact is dat accountants met soft </a:t>
                      </a:r>
                      <a:r>
                        <a:rPr lang="nl-NL" sz="1200" u="none" strike="noStrike" noProof="0" dirty="0" err="1">
                          <a:solidFill>
                            <a:schemeClr val="tx1"/>
                          </a:solidFill>
                        </a:rPr>
                        <a:t>controls</a:t>
                      </a:r>
                      <a:r>
                        <a:rPr lang="nl-NL" sz="1200" u="none" strike="noStrike" noProof="0" dirty="0">
                          <a:solidFill>
                            <a:schemeClr val="tx1"/>
                          </a:solidFill>
                        </a:rPr>
                        <a:t> expliciet aan de gang gaan.</a:t>
                      </a:r>
                    </a:p>
                  </a:txBody>
                  <a:tcPr/>
                </a:tc>
                <a:extLst>
                  <a:ext uri="{0D108BD9-81ED-4DB2-BD59-A6C34878D82A}">
                    <a16:rowId xmlns:a16="http://schemas.microsoft.com/office/drawing/2014/main" val="1923461316"/>
                  </a:ext>
                </a:extLst>
              </a:tr>
              <a:tr h="821109">
                <a:tc>
                  <a:txBody>
                    <a:bodyPr/>
                    <a:lstStyle/>
                    <a:p>
                      <a:pPr lvl="0">
                        <a:buNone/>
                      </a:pPr>
                      <a:r>
                        <a:rPr lang="nl-NL" sz="1200" u="none" strike="noStrike" noProof="0" dirty="0"/>
                        <a:t>Status:</a:t>
                      </a:r>
                    </a:p>
                  </a:txBody>
                  <a:tcPr/>
                </a:tc>
                <a:tc>
                  <a:txBody>
                    <a:bodyPr/>
                    <a:lstStyle/>
                    <a:p>
                      <a:pPr marL="0" lvl="0" indent="0" algn="l">
                        <a:lnSpc>
                          <a:spcPct val="100000"/>
                        </a:lnSpc>
                        <a:spcBef>
                          <a:spcPts val="0"/>
                        </a:spcBef>
                        <a:spcAft>
                          <a:spcPct val="0"/>
                        </a:spcAft>
                        <a:buNone/>
                      </a:pPr>
                      <a:r>
                        <a:rPr lang="nl-NL" sz="1200" u="none" strike="noStrike" noProof="0" dirty="0"/>
                        <a:t>Concept tekstvoorstel NBA-handreiking </a:t>
                      </a:r>
                    </a:p>
                    <a:p>
                      <a:pPr marL="0" lvl="0" indent="0" algn="l">
                        <a:lnSpc>
                          <a:spcPct val="100000"/>
                        </a:lnSpc>
                        <a:spcBef>
                          <a:spcPts val="0"/>
                        </a:spcBef>
                        <a:spcAft>
                          <a:spcPct val="0"/>
                        </a:spcAft>
                        <a:buNone/>
                      </a:pPr>
                      <a:r>
                        <a:rPr lang="nl-NL" sz="1200" kern="1200" dirty="0">
                          <a:solidFill>
                            <a:schemeClr val="tx1"/>
                          </a:solidFill>
                          <a:effectLst/>
                          <a:latin typeface="+mn-lt"/>
                          <a:ea typeface="+mn-ea"/>
                          <a:cs typeface="+mn-cs"/>
                        </a:rPr>
                        <a:t>De handreiking is in 2021 geconsulteerd; de verwerking van de 18 consultatiereacties loopt door tot in 2022.</a:t>
                      </a:r>
                      <a:endParaRPr lang="nl-NL" sz="1200" u="none" strike="noStrike" noProof="0" dirty="0">
                        <a:solidFill>
                          <a:schemeClr val="tx1"/>
                        </a:solidFill>
                      </a:endParaRPr>
                    </a:p>
                    <a:p>
                      <a:pPr lvl="0" algn="l">
                        <a:lnSpc>
                          <a:spcPct val="100000"/>
                        </a:lnSpc>
                        <a:spcBef>
                          <a:spcPts val="0"/>
                        </a:spcBef>
                        <a:spcAft>
                          <a:spcPts val="0"/>
                        </a:spcAft>
                        <a:buNone/>
                      </a:pPr>
                      <a:r>
                        <a:rPr lang="nl-NL" sz="1200" u="none" strike="noStrike" noProof="0" dirty="0"/>
                        <a:t> </a:t>
                      </a:r>
                    </a:p>
                  </a:txBody>
                  <a:tcPr/>
                </a:tc>
                <a:extLst>
                  <a:ext uri="{0D108BD9-81ED-4DB2-BD59-A6C34878D82A}">
                    <a16:rowId xmlns:a16="http://schemas.microsoft.com/office/drawing/2014/main" val="2858629803"/>
                  </a:ext>
                </a:extLst>
              </a:tr>
              <a:tr h="358331">
                <a:tc>
                  <a:txBody>
                    <a:bodyPr/>
                    <a:lstStyle/>
                    <a:p>
                      <a:pPr lvl="0">
                        <a:buNone/>
                      </a:pPr>
                      <a:r>
                        <a:rPr lang="nl-NL" sz="1200" noProof="0" dirty="0"/>
                        <a:t>Planning:</a:t>
                      </a:r>
                    </a:p>
                  </a:txBody>
                  <a:tcPr/>
                </a:tc>
                <a:tc>
                  <a:txBody>
                    <a:bodyPr/>
                    <a:lstStyle/>
                    <a:p>
                      <a:pPr lvl="0">
                        <a:buNone/>
                      </a:pPr>
                      <a:r>
                        <a:rPr lang="nl-NL" sz="1200" noProof="0" dirty="0"/>
                        <a:t>Q2/3 2022</a:t>
                      </a:r>
                      <a:endParaRPr lang="en-US" sz="1200" noProof="0" dirty="0"/>
                    </a:p>
                  </a:txBody>
                  <a:tcPr/>
                </a:tc>
                <a:extLst>
                  <a:ext uri="{0D108BD9-81ED-4DB2-BD59-A6C34878D82A}">
                    <a16:rowId xmlns:a16="http://schemas.microsoft.com/office/drawing/2014/main" val="1470062945"/>
                  </a:ext>
                </a:extLst>
              </a:tr>
              <a:tr h="356384">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r>
                        <a:rPr lang="nl-NL" sz="1200" u="none" strike="noStrike" noProof="0" dirty="0"/>
                        <a:t>Ingewikkeld onderwerp om</a:t>
                      </a:r>
                      <a:r>
                        <a:rPr lang="nl-NL" sz="1200" u="none" strike="noStrike" baseline="0" noProof="0" dirty="0"/>
                        <a:t> voldoende concreet te krijgen om in regelgeving te verwerken.</a:t>
                      </a:r>
                      <a:endParaRPr lang="nl-NL" sz="1200" u="none" strike="noStrike" noProof="0" dirty="0"/>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p:txBody>
          <a:bodyPr/>
          <a:lstStyle/>
          <a:p>
            <a:r>
              <a:rPr lang="nl-NL"/>
              <a:t>Handreiking Soft </a:t>
            </a:r>
            <a:r>
              <a:rPr lang="nl-NL" err="1"/>
              <a:t>controls</a:t>
            </a:r>
            <a:r>
              <a:rPr lang="nl-NL"/>
              <a:t> in de controle</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36</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3830071509"/>
              </p:ext>
            </p:extLst>
          </p:nvPr>
        </p:nvGraphicFramePr>
        <p:xfrm>
          <a:off x="7120890" y="-4381"/>
          <a:ext cx="2320290"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658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2307" y="185399"/>
            <a:ext cx="6408541" cy="874183"/>
          </a:xfrm>
        </p:spPr>
        <p:txBody>
          <a:bodyPr/>
          <a:lstStyle/>
          <a:p>
            <a:r>
              <a:rPr lang="nl-NL"/>
              <a:t>Update Handreiking 1124 -                                WWFT Richtsnoeren</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37</a:t>
            </a:fld>
            <a:endParaRPr lang="nl-NL"/>
          </a:p>
        </p:txBody>
      </p:sp>
      <p:graphicFrame>
        <p:nvGraphicFramePr>
          <p:cNvPr id="3" name="Tabel 12">
            <a:extLst>
              <a:ext uri="{FF2B5EF4-FFF2-40B4-BE49-F238E27FC236}">
                <a16:creationId xmlns:a16="http://schemas.microsoft.com/office/drawing/2014/main" id="{B32A728D-1B54-4C87-A1D6-08FBBF439FFD}"/>
              </a:ext>
            </a:extLst>
          </p:cNvPr>
          <p:cNvGraphicFramePr>
            <a:graphicFrameLocks noGrp="1"/>
          </p:cNvGraphicFramePr>
          <p:nvPr>
            <p:extLst>
              <p:ext uri="{D42A27DB-BD31-4B8C-83A1-F6EECF244321}">
                <p14:modId xmlns:p14="http://schemas.microsoft.com/office/powerpoint/2010/main" val="3646268872"/>
              </p:ext>
            </p:extLst>
          </p:nvPr>
        </p:nvGraphicFramePr>
        <p:xfrm>
          <a:off x="484496" y="1149747"/>
          <a:ext cx="7758751" cy="3638450"/>
        </p:xfrm>
        <a:graphic>
          <a:graphicData uri="http://schemas.openxmlformats.org/drawingml/2006/table">
            <a:tbl>
              <a:tblPr firstRow="1" bandRow="1">
                <a:tableStyleId>{5FD0F851-EC5A-4D38-B0AD-8093EC10F338}</a:tableStyleId>
              </a:tblPr>
              <a:tblGrid>
                <a:gridCol w="1442224">
                  <a:extLst>
                    <a:ext uri="{9D8B030D-6E8A-4147-A177-3AD203B41FA5}">
                      <a16:colId xmlns:a16="http://schemas.microsoft.com/office/drawing/2014/main" val="1513426338"/>
                    </a:ext>
                  </a:extLst>
                </a:gridCol>
                <a:gridCol w="6316527">
                  <a:extLst>
                    <a:ext uri="{9D8B030D-6E8A-4147-A177-3AD203B41FA5}">
                      <a16:colId xmlns:a16="http://schemas.microsoft.com/office/drawing/2014/main" val="594080699"/>
                    </a:ext>
                  </a:extLst>
                </a:gridCol>
              </a:tblGrid>
              <a:tr h="295304">
                <a:tc>
                  <a:txBody>
                    <a:bodyPr/>
                    <a:lstStyle/>
                    <a:p>
                      <a:pPr lvl="0">
                        <a:buNone/>
                      </a:pPr>
                      <a:r>
                        <a:rPr lang="nl-NL" sz="1200" u="none" strike="noStrike" noProof="0" dirty="0">
                          <a:solidFill>
                            <a:schemeClr val="tx1"/>
                          </a:solidFill>
                        </a:rPr>
                        <a:t>Projectnummer:</a:t>
                      </a:r>
                      <a:endParaRPr lang="nl-NL" sz="1200" dirty="0">
                        <a:solidFill>
                          <a:schemeClr val="tx1"/>
                        </a:solidFill>
                      </a:endParaRPr>
                    </a:p>
                  </a:txBody>
                  <a:tcPr/>
                </a:tc>
                <a:tc>
                  <a:txBody>
                    <a:bodyPr/>
                    <a:lstStyle/>
                    <a:p>
                      <a:pPr marL="0" marR="0" lvl="0" indent="0" algn="l">
                        <a:lnSpc>
                          <a:spcPct val="100000"/>
                        </a:lnSpc>
                        <a:spcBef>
                          <a:spcPct val="20000"/>
                        </a:spcBef>
                        <a:spcAft>
                          <a:spcPct val="0"/>
                        </a:spcAft>
                        <a:buNone/>
                      </a:pPr>
                      <a:r>
                        <a:rPr lang="nl-NL" sz="1200" u="none" strike="noStrike" noProof="0">
                          <a:solidFill>
                            <a:schemeClr val="tx1"/>
                          </a:solidFill>
                          <a:hlinkClick r:id="rId3" action="ppaction://hlinksldjump"/>
                        </a:rPr>
                        <a:t>SCA21003</a:t>
                      </a:r>
                      <a:endParaRPr lang="nl-NL" sz="1200" u="none" strike="noStrike" noProof="0">
                        <a:solidFill>
                          <a:schemeClr val="tx1"/>
                        </a:solidFill>
                      </a:endParaRPr>
                    </a:p>
                  </a:txBody>
                  <a:tcPr/>
                </a:tc>
                <a:extLst>
                  <a:ext uri="{0D108BD9-81ED-4DB2-BD59-A6C34878D82A}">
                    <a16:rowId xmlns:a16="http://schemas.microsoft.com/office/drawing/2014/main" val="1134644624"/>
                  </a:ext>
                </a:extLst>
              </a:tr>
              <a:tr h="295304">
                <a:tc>
                  <a:txBody>
                    <a:bodyPr/>
                    <a:lstStyle/>
                    <a:p>
                      <a:pPr lvl="0">
                        <a:buNone/>
                      </a:pPr>
                      <a:r>
                        <a:rPr lang="nl-NL" sz="1200" u="none" strike="noStrike" noProof="0" dirty="0">
                          <a:solidFill>
                            <a:schemeClr val="tx1"/>
                          </a:solidFill>
                        </a:rPr>
                        <a:t>Actiehouder:</a:t>
                      </a:r>
                    </a:p>
                  </a:txBody>
                  <a:tcPr/>
                </a:tc>
                <a:tc>
                  <a:txBody>
                    <a:bodyPr/>
                    <a:lstStyle/>
                    <a:p>
                      <a:pPr marL="0" marR="0" lvl="0" indent="0" algn="l">
                        <a:lnSpc>
                          <a:spcPct val="100000"/>
                        </a:lnSpc>
                        <a:spcBef>
                          <a:spcPct val="20000"/>
                        </a:spcBef>
                        <a:spcAft>
                          <a:spcPct val="0"/>
                        </a:spcAft>
                        <a:buNone/>
                      </a:pPr>
                      <a:r>
                        <a:rPr lang="nl-NL" sz="1200" u="none" strike="noStrike" noProof="0" dirty="0">
                          <a:solidFill>
                            <a:schemeClr val="tx1"/>
                          </a:solidFill>
                        </a:rPr>
                        <a:t>Expertgroep fraude / Wwft / ACB / SCA / SCE</a:t>
                      </a:r>
                    </a:p>
                  </a:txBody>
                  <a:tcPr/>
                </a:tc>
                <a:extLst>
                  <a:ext uri="{0D108BD9-81ED-4DB2-BD59-A6C34878D82A}">
                    <a16:rowId xmlns:a16="http://schemas.microsoft.com/office/drawing/2014/main" val="2645348072"/>
                  </a:ext>
                </a:extLst>
              </a:tr>
              <a:tr h="689043">
                <a:tc>
                  <a:txBody>
                    <a:bodyPr/>
                    <a:lstStyle/>
                    <a:p>
                      <a:pPr lvl="0">
                        <a:buNone/>
                      </a:pPr>
                      <a:r>
                        <a:rPr lang="nl-NL" sz="1200" u="none" strike="noStrike" noProof="0" dirty="0">
                          <a:solidFill>
                            <a:schemeClr val="tx1"/>
                          </a:solidFill>
                        </a:rPr>
                        <a:t>Status:</a:t>
                      </a:r>
                    </a:p>
                    <a:p>
                      <a:pPr lvl="0">
                        <a:buNone/>
                      </a:pPr>
                      <a:endParaRPr lang="nl-NL" sz="1200" u="none" strike="noStrike" noProof="0" dirty="0">
                        <a:solidFill>
                          <a:schemeClr val="tx1"/>
                        </a:solidFill>
                      </a:endParaRPr>
                    </a:p>
                    <a:p>
                      <a:pPr lvl="0">
                        <a:buNone/>
                      </a:pPr>
                      <a:endParaRPr lang="nl-NL" sz="1200" u="none" strike="noStrike" noProof="0" dirty="0">
                        <a:solidFill>
                          <a:schemeClr val="tx1"/>
                        </a:solidFill>
                      </a:endParaRP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Een</a:t>
                      </a:r>
                      <a:r>
                        <a:rPr lang="nl-NL" sz="1200" u="none" strike="noStrike" baseline="0" noProof="0" dirty="0">
                          <a:solidFill>
                            <a:schemeClr val="tx1"/>
                          </a:solidFill>
                        </a:rPr>
                        <a:t> herziene handreiking is in december 2020 gepubliceerd</a:t>
                      </a:r>
                      <a:r>
                        <a:rPr lang="nl-NL" sz="1200" u="none" strike="noStrike" noProof="0" dirty="0">
                          <a:solidFill>
                            <a:schemeClr val="tx1"/>
                          </a:solidFill>
                        </a:rPr>
                        <a:t>. Een paar ‘losse eindjes’ nemen meer tijd in beslag om af te stemmen dan verwacht.</a:t>
                      </a:r>
                      <a:r>
                        <a:rPr lang="nl-NL" sz="1200" u="none" strike="noStrike" baseline="0" noProof="0" dirty="0">
                          <a:solidFill>
                            <a:schemeClr val="tx1"/>
                          </a:solidFill>
                        </a:rPr>
                        <a:t> Dit betekent dat het project nog doorloopt tot in 2022. Wellicht komen ook nog nieuwe onderwerpen aan de orde. Er ligt een (nieuw) projectvoorstel dat begin 2022 besproken wordt in SCA.</a:t>
                      </a:r>
                      <a:endParaRPr lang="nl-NL" sz="1200" u="none" strike="noStrike" noProof="0" dirty="0">
                        <a:solidFill>
                          <a:schemeClr val="tx1"/>
                        </a:solidFill>
                      </a:endParaRPr>
                    </a:p>
                  </a:txBody>
                  <a:tcPr/>
                </a:tc>
                <a:extLst>
                  <a:ext uri="{0D108BD9-81ED-4DB2-BD59-A6C34878D82A}">
                    <a16:rowId xmlns:a16="http://schemas.microsoft.com/office/drawing/2014/main" val="3875799450"/>
                  </a:ext>
                </a:extLst>
              </a:tr>
              <a:tr h="454258">
                <a:tc>
                  <a:txBody>
                    <a:bodyPr/>
                    <a:lstStyle/>
                    <a:p>
                      <a:pPr lvl="0">
                        <a:buNone/>
                      </a:pPr>
                      <a:r>
                        <a:rPr lang="nl-NL" sz="1200" u="none" strike="noStrike" noProof="0" dirty="0">
                          <a:solidFill>
                            <a:schemeClr val="tx1"/>
                          </a:solidFill>
                        </a:rPr>
                        <a:t>Impact:</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De impact is beperkt omdat het een periodieke update van de Handreiking betreft.</a:t>
                      </a:r>
                    </a:p>
                  </a:txBody>
                  <a:tcPr/>
                </a:tc>
                <a:extLst>
                  <a:ext uri="{0D108BD9-81ED-4DB2-BD59-A6C34878D82A}">
                    <a16:rowId xmlns:a16="http://schemas.microsoft.com/office/drawing/2014/main" val="1506530614"/>
                  </a:ext>
                </a:extLst>
              </a:tr>
              <a:tr h="885912">
                <a:tc>
                  <a:txBody>
                    <a:bodyPr/>
                    <a:lstStyle/>
                    <a:p>
                      <a:pPr lvl="0">
                        <a:buNone/>
                      </a:pPr>
                      <a:r>
                        <a:rPr lang="nl-NL" sz="1200" u="none" strike="noStrike" noProof="0">
                          <a:solidFill>
                            <a:schemeClr val="tx1"/>
                          </a:solidFill>
                        </a:rPr>
                        <a:t>Waarom:</a:t>
                      </a:r>
                    </a:p>
                  </a:txBody>
                  <a:tcPr/>
                </a:tc>
                <a:tc>
                  <a:txBody>
                    <a:bodyPr/>
                    <a:lstStyle/>
                    <a:p>
                      <a:pPr marL="0" marR="0" lvl="0" indent="0" algn="l">
                        <a:lnSpc>
                          <a:spcPct val="100000"/>
                        </a:lnSpc>
                        <a:spcBef>
                          <a:spcPct val="20000"/>
                        </a:spcBef>
                        <a:spcAft>
                          <a:spcPct val="0"/>
                        </a:spcAft>
                        <a:buNone/>
                      </a:pPr>
                      <a:r>
                        <a:rPr lang="nl-NL" sz="1200" u="none" strike="noStrike" noProof="0">
                          <a:solidFill>
                            <a:schemeClr val="tx1"/>
                          </a:solidFill>
                        </a:rPr>
                        <a:t>De </a:t>
                      </a:r>
                      <a:r>
                        <a:rPr lang="nl-NL" sz="1200" u="none" strike="noStrike" noProof="0" err="1">
                          <a:solidFill>
                            <a:schemeClr val="tx1"/>
                          </a:solidFill>
                        </a:rPr>
                        <a:t>Wwft</a:t>
                      </a:r>
                      <a:r>
                        <a:rPr lang="nl-NL" sz="1200" u="none" strike="noStrike" noProof="0">
                          <a:solidFill>
                            <a:schemeClr val="tx1"/>
                          </a:solidFill>
                        </a:rPr>
                        <a:t> wordt gezien als een belangrijk middel tegen het witwassen van geld en het financieren van terrorisme. Accountants spelen een belangrijke rol hierbij. De regelgeving verandert en het is belangrijk dat accountants de regelgeving snel goed toepassen. Middels de richtsnoeren (handreiking) ondersteunt de NBA accountants bij de toepassing.</a:t>
                      </a:r>
                      <a:endParaRPr lang="en-US" sz="1200" u="none" strike="noStrike" noProof="0">
                        <a:solidFill>
                          <a:schemeClr val="tx1"/>
                        </a:solidFill>
                      </a:endParaRPr>
                    </a:p>
                  </a:txBody>
                  <a:tcPr/>
                </a:tc>
                <a:extLst>
                  <a:ext uri="{0D108BD9-81ED-4DB2-BD59-A6C34878D82A}">
                    <a16:rowId xmlns:a16="http://schemas.microsoft.com/office/drawing/2014/main" val="2858629803"/>
                  </a:ext>
                </a:extLst>
              </a:tr>
              <a:tr h="431458">
                <a:tc>
                  <a:txBody>
                    <a:bodyPr/>
                    <a:lstStyle/>
                    <a:p>
                      <a:pPr lvl="0">
                        <a:buNone/>
                      </a:pPr>
                      <a:r>
                        <a:rPr lang="nl-NL" sz="1200" noProof="0" dirty="0"/>
                        <a:t>Planning:</a:t>
                      </a:r>
                    </a:p>
                  </a:txBody>
                  <a:tcPr/>
                </a:tc>
                <a:tc>
                  <a:txBody>
                    <a:bodyPr/>
                    <a:lstStyle/>
                    <a:p>
                      <a:pPr lvl="0">
                        <a:buNone/>
                      </a:pPr>
                      <a:r>
                        <a:rPr lang="nl-NL" sz="1200" noProof="0" dirty="0"/>
                        <a:t>Q2 2022</a:t>
                      </a:r>
                    </a:p>
                  </a:txBody>
                  <a:tcPr/>
                </a:tc>
                <a:extLst>
                  <a:ext uri="{0D108BD9-81ED-4DB2-BD59-A6C34878D82A}">
                    <a16:rowId xmlns:a16="http://schemas.microsoft.com/office/drawing/2014/main" val="1470062945"/>
                  </a:ext>
                </a:extLst>
              </a:tr>
              <a:tr h="453254">
                <a:tc>
                  <a:txBody>
                    <a:bodyPr/>
                    <a:lstStyle/>
                    <a:p>
                      <a:pPr marL="0" lvl="0" indent="0">
                        <a:buNone/>
                      </a:pPr>
                      <a:r>
                        <a:rPr lang="nl-NL" sz="1200" u="none" strike="noStrike" noProof="0">
                          <a:solidFill>
                            <a:schemeClr val="tx1"/>
                          </a:solidFill>
                        </a:rPr>
                        <a:t>Risico's:</a:t>
                      </a:r>
                    </a:p>
                  </a:txBody>
                  <a:tcPr/>
                </a:tc>
                <a:tc>
                  <a:txBody>
                    <a:bodyPr/>
                    <a:lstStyle/>
                    <a:p>
                      <a:pPr lvl="0" algn="l">
                        <a:lnSpc>
                          <a:spcPct val="100000"/>
                        </a:lnSpc>
                        <a:spcBef>
                          <a:spcPts val="0"/>
                        </a:spcBef>
                        <a:spcAft>
                          <a:spcPts val="0"/>
                        </a:spcAft>
                        <a:buNone/>
                      </a:pPr>
                      <a:r>
                        <a:rPr lang="nl-NL" sz="1200" u="none" strike="noStrike" noProof="0" dirty="0">
                          <a:solidFill>
                            <a:schemeClr val="tx1"/>
                          </a:solidFill>
                        </a:rPr>
                        <a:t>-</a:t>
                      </a:r>
                    </a:p>
                  </a:txBody>
                  <a:tcPr/>
                </a:tc>
                <a:extLst>
                  <a:ext uri="{0D108BD9-81ED-4DB2-BD59-A6C34878D82A}">
                    <a16:rowId xmlns:a16="http://schemas.microsoft.com/office/drawing/2014/main" val="1111298374"/>
                  </a:ext>
                </a:extLst>
              </a:tr>
            </a:tbl>
          </a:graphicData>
        </a:graphic>
      </p:graphicFrame>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3376618095"/>
              </p:ext>
            </p:extLst>
          </p:nvPr>
        </p:nvGraphicFramePr>
        <p:xfrm>
          <a:off x="7103745" y="-4381"/>
          <a:ext cx="2303146"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1439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12">
            <a:extLst>
              <a:ext uri="{FF2B5EF4-FFF2-40B4-BE49-F238E27FC236}">
                <a16:creationId xmlns:a16="http://schemas.microsoft.com/office/drawing/2014/main" id="{BDD2E806-93C8-4571-A3C2-7B9B425CBA29}"/>
              </a:ext>
            </a:extLst>
          </p:cNvPr>
          <p:cNvGraphicFramePr>
            <a:graphicFrameLocks noGrp="1"/>
          </p:cNvGraphicFramePr>
          <p:nvPr>
            <p:extLst>
              <p:ext uri="{D42A27DB-BD31-4B8C-83A1-F6EECF244321}">
                <p14:modId xmlns:p14="http://schemas.microsoft.com/office/powerpoint/2010/main" val="2116298269"/>
              </p:ext>
            </p:extLst>
          </p:nvPr>
        </p:nvGraphicFramePr>
        <p:xfrm>
          <a:off x="409433" y="1296537"/>
          <a:ext cx="7860172" cy="3334752"/>
        </p:xfrm>
        <a:graphic>
          <a:graphicData uri="http://schemas.openxmlformats.org/drawingml/2006/table">
            <a:tbl>
              <a:tblPr firstRow="1" bandRow="1">
                <a:tableStyleId>{5FD0F851-EC5A-4D38-B0AD-8093EC10F338}</a:tableStyleId>
              </a:tblPr>
              <a:tblGrid>
                <a:gridCol w="1461077">
                  <a:extLst>
                    <a:ext uri="{9D8B030D-6E8A-4147-A177-3AD203B41FA5}">
                      <a16:colId xmlns:a16="http://schemas.microsoft.com/office/drawing/2014/main" val="1513426338"/>
                    </a:ext>
                  </a:extLst>
                </a:gridCol>
                <a:gridCol w="6399095">
                  <a:extLst>
                    <a:ext uri="{9D8B030D-6E8A-4147-A177-3AD203B41FA5}">
                      <a16:colId xmlns:a16="http://schemas.microsoft.com/office/drawing/2014/main" val="594080699"/>
                    </a:ext>
                  </a:extLst>
                </a:gridCol>
              </a:tblGrid>
              <a:tr h="315488">
                <a:tc>
                  <a:txBody>
                    <a:bodyPr/>
                    <a:lstStyle/>
                    <a:p>
                      <a:pPr lvl="0">
                        <a:buNone/>
                      </a:pPr>
                      <a:r>
                        <a:rPr lang="nl-NL" sz="1200" u="none" strike="noStrike" noProof="0" dirty="0"/>
                        <a:t>Projectnummer:</a:t>
                      </a:r>
                      <a:endParaRPr lang="nl-NL" sz="1200" dirty="0"/>
                    </a:p>
                  </a:txBody>
                  <a:tcPr/>
                </a:tc>
                <a:tc>
                  <a:txBody>
                    <a:bodyPr/>
                    <a:lstStyle/>
                    <a:p>
                      <a:pPr lvl="0" algn="l">
                        <a:lnSpc>
                          <a:spcPct val="100000"/>
                        </a:lnSpc>
                        <a:spcBef>
                          <a:spcPts val="0"/>
                        </a:spcBef>
                        <a:spcAft>
                          <a:spcPts val="0"/>
                        </a:spcAft>
                        <a:buNone/>
                      </a:pPr>
                      <a:r>
                        <a:rPr lang="nl-NL" sz="1200" u="none" strike="noStrike" noProof="0">
                          <a:hlinkClick r:id="rId3" action="ppaction://hlinksldjump"/>
                        </a:rPr>
                        <a:t>ACB21011</a:t>
                      </a:r>
                      <a:endParaRPr lang="nl-NL" sz="1200" u="none" strike="noStrike" noProof="0"/>
                    </a:p>
                  </a:txBody>
                  <a:tcPr/>
                </a:tc>
                <a:extLst>
                  <a:ext uri="{0D108BD9-81ED-4DB2-BD59-A6C34878D82A}">
                    <a16:rowId xmlns:a16="http://schemas.microsoft.com/office/drawing/2014/main" val="1134644624"/>
                  </a:ext>
                </a:extLst>
              </a:tr>
              <a:tr h="326086">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Kantoren / ACB / SCA</a:t>
                      </a:r>
                    </a:p>
                  </a:txBody>
                  <a:tcPr/>
                </a:tc>
                <a:extLst>
                  <a:ext uri="{0D108BD9-81ED-4DB2-BD59-A6C34878D82A}">
                    <a16:rowId xmlns:a16="http://schemas.microsoft.com/office/drawing/2014/main" val="2645348072"/>
                  </a:ext>
                </a:extLst>
              </a:tr>
              <a:tr h="417749">
                <a:tc>
                  <a:txBody>
                    <a:bodyPr/>
                    <a:lstStyle/>
                    <a:p>
                      <a:pPr lvl="0">
                        <a:buNone/>
                      </a:pPr>
                      <a:r>
                        <a:rPr lang="nl-NL" sz="1200" u="none" strike="noStrike" noProof="0" dirty="0"/>
                        <a:t>Status:</a:t>
                      </a:r>
                    </a:p>
                  </a:txBody>
                  <a:tcPr/>
                </a:tc>
                <a:tc>
                  <a:txBody>
                    <a:bodyPr/>
                    <a:lstStyle/>
                    <a:p>
                      <a:pPr marL="0" lvl="0" indent="0" algn="l">
                        <a:lnSpc>
                          <a:spcPct val="100000"/>
                        </a:lnSpc>
                        <a:spcBef>
                          <a:spcPct val="20000"/>
                        </a:spcBef>
                        <a:spcAft>
                          <a:spcPct val="0"/>
                        </a:spcAft>
                        <a:buNone/>
                      </a:pPr>
                      <a:r>
                        <a:rPr lang="nl-NL" sz="1200" u="none" strike="noStrike" noProof="0" dirty="0">
                          <a:solidFill>
                            <a:schemeClr val="tx1"/>
                          </a:solidFill>
                        </a:rPr>
                        <a:t>Projectplan is gereed.  </a:t>
                      </a:r>
                      <a:endParaRPr lang="nl-NL" dirty="0">
                        <a:solidFill>
                          <a:schemeClr val="tx1"/>
                        </a:solidFill>
                      </a:endParaRPr>
                    </a:p>
                  </a:txBody>
                  <a:tcPr/>
                </a:tc>
                <a:extLst>
                  <a:ext uri="{0D108BD9-81ED-4DB2-BD59-A6C34878D82A}">
                    <a16:rowId xmlns:a16="http://schemas.microsoft.com/office/drawing/2014/main" val="3875799450"/>
                  </a:ext>
                </a:extLst>
              </a:tr>
              <a:tr h="895056">
                <a:tc>
                  <a:txBody>
                    <a:bodyPr/>
                    <a:lstStyle/>
                    <a:p>
                      <a:pPr lvl="0">
                        <a:buNone/>
                      </a:pPr>
                      <a:r>
                        <a:rPr lang="nl-NL" sz="1200" u="none" strike="noStrike" noProof="0" dirty="0"/>
                        <a:t>Waarom:</a:t>
                      </a:r>
                    </a:p>
                  </a:txBody>
                  <a:tcPr/>
                </a:tc>
                <a:tc>
                  <a:txBody>
                    <a:bodyPr/>
                    <a:lstStyle/>
                    <a:p>
                      <a:pPr lvl="0" algn="l">
                        <a:lnSpc>
                          <a:spcPct val="100000"/>
                        </a:lnSpc>
                        <a:spcBef>
                          <a:spcPts val="0"/>
                        </a:spcBef>
                        <a:spcAft>
                          <a:spcPts val="0"/>
                        </a:spcAft>
                        <a:buNone/>
                      </a:pPr>
                      <a:r>
                        <a:rPr lang="nl-NL" sz="1200" b="0" i="0" u="none" strike="noStrike" noProof="0" dirty="0">
                          <a:latin typeface="Arial"/>
                        </a:rPr>
                        <a:t>In een handreiking wordt ingegaan op de werking van de Wet Homologatie Onderhands Akkoord (WHOA) en op de rollen die de accountant in een dergelijke procedure kan hebben. Ingegaan wordt op de bijbehorende procedures, waarbij de verschillende accountantswerkzaamheden </a:t>
                      </a:r>
                      <a:r>
                        <a:rPr lang="nl-NL" sz="1200" b="0" i="0" u="none" strike="noStrike" noProof="0" dirty="0"/>
                        <a:t>worden </a:t>
                      </a:r>
                      <a:r>
                        <a:rPr lang="nl-NL" sz="1200" b="0" i="0" u="none" strike="noStrike" noProof="0" dirty="0">
                          <a:latin typeface="Arial"/>
                        </a:rPr>
                        <a:t>behandeld. </a:t>
                      </a:r>
                      <a:endParaRPr lang="nl-NL" dirty="0"/>
                    </a:p>
                  </a:txBody>
                  <a:tcPr/>
                </a:tc>
                <a:extLst>
                  <a:ext uri="{0D108BD9-81ED-4DB2-BD59-A6C34878D82A}">
                    <a16:rowId xmlns:a16="http://schemas.microsoft.com/office/drawing/2014/main" val="2858629803"/>
                  </a:ext>
                </a:extLst>
              </a:tr>
              <a:tr h="549559">
                <a:tc>
                  <a:txBody>
                    <a:bodyPr/>
                    <a:lstStyle/>
                    <a:p>
                      <a:pPr lvl="0">
                        <a:buNone/>
                      </a:pPr>
                      <a:r>
                        <a:rPr lang="nl-NL" sz="1200" u="none" strike="noStrike" noProof="0" dirty="0"/>
                        <a:t>Impact:</a:t>
                      </a:r>
                    </a:p>
                  </a:txBody>
                  <a:tcPr/>
                </a:tc>
                <a:tc>
                  <a:txBody>
                    <a:bodyPr/>
                    <a:lstStyle/>
                    <a:p>
                      <a:pPr lvl="0" algn="l">
                        <a:lnSpc>
                          <a:spcPct val="100000"/>
                        </a:lnSpc>
                        <a:spcBef>
                          <a:spcPts val="0"/>
                        </a:spcBef>
                        <a:spcAft>
                          <a:spcPts val="0"/>
                        </a:spcAft>
                        <a:buNone/>
                      </a:pPr>
                      <a:r>
                        <a:rPr lang="nl-NL" sz="1200" dirty="0"/>
                        <a:t>Zie voorgaande</a:t>
                      </a:r>
                    </a:p>
                  </a:txBody>
                  <a:tcPr/>
                </a:tc>
                <a:extLst>
                  <a:ext uri="{0D108BD9-81ED-4DB2-BD59-A6C34878D82A}">
                    <a16:rowId xmlns:a16="http://schemas.microsoft.com/office/drawing/2014/main" val="3755789835"/>
                  </a:ext>
                </a:extLst>
              </a:tr>
              <a:tr h="423207">
                <a:tc>
                  <a:txBody>
                    <a:bodyPr/>
                    <a:lstStyle/>
                    <a:p>
                      <a:pPr lvl="0">
                        <a:buNone/>
                      </a:pPr>
                      <a:r>
                        <a:rPr lang="nl-NL" sz="1200" noProof="0"/>
                        <a:t>Planning:</a:t>
                      </a:r>
                      <a:endParaRPr lang="nl-NL"/>
                    </a:p>
                  </a:txBody>
                  <a:tcPr/>
                </a:tc>
                <a:tc>
                  <a:txBody>
                    <a:bodyPr/>
                    <a:lstStyle/>
                    <a:p>
                      <a:pPr lvl="0">
                        <a:buNone/>
                      </a:pPr>
                      <a:r>
                        <a:rPr lang="nl-NL" sz="1200" noProof="0" dirty="0"/>
                        <a:t>PM 2022</a:t>
                      </a:r>
                    </a:p>
                  </a:txBody>
                  <a:tcPr/>
                </a:tc>
                <a:extLst>
                  <a:ext uri="{0D108BD9-81ED-4DB2-BD59-A6C34878D82A}">
                    <a16:rowId xmlns:a16="http://schemas.microsoft.com/office/drawing/2014/main" val="1470062945"/>
                  </a:ext>
                </a:extLst>
              </a:tr>
              <a:tr h="407607">
                <a:tc>
                  <a:txBody>
                    <a:bodyPr/>
                    <a:lstStyle/>
                    <a:p>
                      <a:pPr marL="0" lvl="0" indent="0">
                        <a:buNone/>
                      </a:pPr>
                      <a:r>
                        <a:rPr lang="nl-NL" sz="1200" u="none" strike="noStrike" noProof="0">
                          <a:solidFill>
                            <a:schemeClr val="tx1"/>
                          </a:solidFill>
                        </a:rPr>
                        <a:t>Risico's:</a:t>
                      </a:r>
                    </a:p>
                  </a:txBody>
                  <a:tcPr/>
                </a:tc>
                <a:tc>
                  <a:txBody>
                    <a:bodyPr/>
                    <a:lstStyle/>
                    <a:p>
                      <a:pPr marL="0" lvl="0" indent="0" algn="l">
                        <a:lnSpc>
                          <a:spcPct val="100000"/>
                        </a:lnSpc>
                        <a:spcBef>
                          <a:spcPct val="20000"/>
                        </a:spcBef>
                        <a:spcAft>
                          <a:spcPct val="0"/>
                        </a:spcAft>
                        <a:buNone/>
                      </a:pPr>
                      <a:endParaRPr lang="nl-NL" sz="1200" u="none" strike="noStrike" noProof="0" dirty="0">
                        <a:solidFill>
                          <a:schemeClr val="tx1"/>
                        </a:solidFill>
                      </a:endParaRP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341194" y="189453"/>
            <a:ext cx="6714699" cy="539353"/>
          </a:xfrm>
        </p:spPr>
        <p:txBody>
          <a:bodyPr/>
          <a:lstStyle/>
          <a:p>
            <a:r>
              <a:rPr lang="nl-NL" dirty="0"/>
              <a:t>NBA-handreiking WHOA</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38</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nvGraphicFramePr>
        <p:xfrm>
          <a:off x="7126605" y="-4381"/>
          <a:ext cx="2303146" cy="1931249"/>
        </p:xfrm>
        <a:graphic>
          <a:graphicData uri="http://schemas.openxmlformats.org/drawingml/2006/chart">
            <c:chart xmlns:c="http://schemas.openxmlformats.org/drawingml/2006/chart" xmlns:r="http://schemas.openxmlformats.org/officeDocument/2006/relationships" r:id="rId4"/>
          </a:graphicData>
        </a:graphic>
      </p:graphicFrame>
      <p:pic>
        <p:nvPicPr>
          <p:cNvPr id="5" name="Afbeelding 4">
            <a:extLst>
              <a:ext uri="{FF2B5EF4-FFF2-40B4-BE49-F238E27FC236}">
                <a16:creationId xmlns:a16="http://schemas.microsoft.com/office/drawing/2014/main" id="{935B7115-2EC1-4944-AC67-119BC566C1F1}"/>
              </a:ext>
            </a:extLst>
          </p:cNvPr>
          <p:cNvPicPr>
            <a:picLocks noChangeAspect="1"/>
          </p:cNvPicPr>
          <p:nvPr/>
        </p:nvPicPr>
        <p:blipFill>
          <a:blip r:embed="rId5"/>
          <a:stretch>
            <a:fillRect/>
          </a:stretch>
        </p:blipFill>
        <p:spPr>
          <a:xfrm>
            <a:off x="7075776" y="-45936"/>
            <a:ext cx="2334970" cy="1932599"/>
          </a:xfrm>
          <a:prstGeom prst="rect">
            <a:avLst/>
          </a:prstGeom>
        </p:spPr>
      </p:pic>
    </p:spTree>
    <p:extLst>
      <p:ext uri="{BB962C8B-B14F-4D97-AF65-F5344CB8AC3E}">
        <p14:creationId xmlns:p14="http://schemas.microsoft.com/office/powerpoint/2010/main" val="798228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2"/>
          </p:nvPr>
        </p:nvSpPr>
        <p:spPr/>
        <p:txBody>
          <a:bodyPr/>
          <a:lstStyle/>
          <a:p>
            <a:pPr>
              <a:defRPr/>
            </a:pPr>
            <a:fld id="{6355BC59-8ED4-4B0F-96B3-74EEF08A804B}" type="datetime1">
              <a:rPr lang="nl-NL" smtClean="0"/>
              <a:t>10-2-2022</a:t>
            </a:fld>
            <a:endParaRPr lang="nl-NL"/>
          </a:p>
        </p:txBody>
      </p:sp>
      <p:sp>
        <p:nvSpPr>
          <p:cNvPr id="3" name="Tijdelijke aanduiding voor dianummer 2"/>
          <p:cNvSpPr>
            <a:spLocks noGrp="1"/>
          </p:cNvSpPr>
          <p:nvPr>
            <p:ph type="sldNum" sz="quarter" idx="4"/>
          </p:nvPr>
        </p:nvSpPr>
        <p:spPr/>
        <p:txBody>
          <a:bodyPr/>
          <a:lstStyle/>
          <a:p>
            <a:pPr>
              <a:defRPr/>
            </a:pPr>
            <a:fld id="{07D06839-AB50-4D18-B275-D064486D2105}" type="slidenum">
              <a:rPr lang="nl-NL" smtClean="0"/>
              <a:pPr>
                <a:defRPr/>
              </a:pPr>
              <a:t>39</a:t>
            </a:fld>
            <a:endParaRPr lang="nl-NL"/>
          </a:p>
        </p:txBody>
      </p:sp>
    </p:spTree>
    <p:extLst>
      <p:ext uri="{BB962C8B-B14F-4D97-AF65-F5344CB8AC3E}">
        <p14:creationId xmlns:p14="http://schemas.microsoft.com/office/powerpoint/2010/main" val="26005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4786"/>
            <a:ext cx="8209607" cy="546410"/>
          </a:xfrm>
        </p:spPr>
        <p:txBody>
          <a:bodyPr/>
          <a:lstStyle/>
          <a:p>
            <a:r>
              <a:rPr lang="nl-NL"/>
              <a:t>Projecten met GEMIDDELDE PRIORITEIT - I</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4</a:t>
            </a:fld>
            <a:endParaRPr lang="nl-NL"/>
          </a:p>
        </p:txBody>
      </p:sp>
      <p:graphicFrame>
        <p:nvGraphicFramePr>
          <p:cNvPr id="8" name="Tabel 7"/>
          <p:cNvGraphicFramePr>
            <a:graphicFrameLocks noGrp="1"/>
          </p:cNvGraphicFramePr>
          <p:nvPr>
            <p:extLst>
              <p:ext uri="{D42A27DB-BD31-4B8C-83A1-F6EECF244321}">
                <p14:modId xmlns:p14="http://schemas.microsoft.com/office/powerpoint/2010/main" val="4007874376"/>
              </p:ext>
            </p:extLst>
          </p:nvPr>
        </p:nvGraphicFramePr>
        <p:xfrm>
          <a:off x="289249" y="742950"/>
          <a:ext cx="8171182" cy="4139028"/>
        </p:xfrm>
        <a:graphic>
          <a:graphicData uri="http://schemas.openxmlformats.org/drawingml/2006/table">
            <a:tbl>
              <a:tblPr firstRow="1" firstCol="1" bandRow="1">
                <a:tableStyleId>{5C22544A-7EE6-4342-B048-85BDC9FD1C3A}</a:tableStyleId>
              </a:tblPr>
              <a:tblGrid>
                <a:gridCol w="979646">
                  <a:extLst>
                    <a:ext uri="{9D8B030D-6E8A-4147-A177-3AD203B41FA5}">
                      <a16:colId xmlns:a16="http://schemas.microsoft.com/office/drawing/2014/main" val="3369490651"/>
                    </a:ext>
                  </a:extLst>
                </a:gridCol>
                <a:gridCol w="2852472">
                  <a:extLst>
                    <a:ext uri="{9D8B030D-6E8A-4147-A177-3AD203B41FA5}">
                      <a16:colId xmlns:a16="http://schemas.microsoft.com/office/drawing/2014/main" val="3388845986"/>
                    </a:ext>
                  </a:extLst>
                </a:gridCol>
                <a:gridCol w="968080">
                  <a:extLst>
                    <a:ext uri="{9D8B030D-6E8A-4147-A177-3AD203B41FA5}">
                      <a16:colId xmlns:a16="http://schemas.microsoft.com/office/drawing/2014/main" val="3406103802"/>
                    </a:ext>
                  </a:extLst>
                </a:gridCol>
                <a:gridCol w="502527">
                  <a:extLst>
                    <a:ext uri="{9D8B030D-6E8A-4147-A177-3AD203B41FA5}">
                      <a16:colId xmlns:a16="http://schemas.microsoft.com/office/drawing/2014/main" val="2651891162"/>
                    </a:ext>
                  </a:extLst>
                </a:gridCol>
                <a:gridCol w="1010401">
                  <a:extLst>
                    <a:ext uri="{9D8B030D-6E8A-4147-A177-3AD203B41FA5}">
                      <a16:colId xmlns:a16="http://schemas.microsoft.com/office/drawing/2014/main" val="624473191"/>
                    </a:ext>
                  </a:extLst>
                </a:gridCol>
                <a:gridCol w="954582">
                  <a:extLst>
                    <a:ext uri="{9D8B030D-6E8A-4147-A177-3AD203B41FA5}">
                      <a16:colId xmlns:a16="http://schemas.microsoft.com/office/drawing/2014/main" val="2429343556"/>
                    </a:ext>
                  </a:extLst>
                </a:gridCol>
                <a:gridCol w="903474">
                  <a:extLst>
                    <a:ext uri="{9D8B030D-6E8A-4147-A177-3AD203B41FA5}">
                      <a16:colId xmlns:a16="http://schemas.microsoft.com/office/drawing/2014/main" val="506802130"/>
                    </a:ext>
                  </a:extLst>
                </a:gridCol>
              </a:tblGrid>
              <a:tr h="403485">
                <a:tc>
                  <a:txBody>
                    <a:bodyPr/>
                    <a:lstStyle/>
                    <a:p>
                      <a:pPr>
                        <a:lnSpc>
                          <a:spcPct val="107000"/>
                        </a:lnSpc>
                        <a:spcAft>
                          <a:spcPts val="0"/>
                        </a:spcAft>
                      </a:pPr>
                      <a:r>
                        <a:rPr lang="nl-NL" sz="1200" b="1" dirty="0">
                          <a:solidFill>
                            <a:schemeClr val="bg1">
                              <a:lumMod val="50000"/>
                            </a:schemeClr>
                          </a:solidFill>
                          <a:effectLst/>
                          <a:latin typeface="+mj-lt"/>
                          <a:ea typeface="Calibri" panose="020F0502020204030204" pitchFamily="34" charset="0"/>
                          <a:cs typeface="Arial"/>
                        </a:rPr>
                        <a:t>Project</a:t>
                      </a:r>
                      <a:r>
                        <a:rPr lang="nl-NL" sz="1200" b="1" baseline="0" dirty="0">
                          <a:solidFill>
                            <a:schemeClr val="bg1">
                              <a:lumMod val="50000"/>
                            </a:schemeClr>
                          </a:solidFill>
                          <a:effectLst/>
                          <a:latin typeface="+mj-lt"/>
                          <a:ea typeface="Calibri" panose="020F0502020204030204" pitchFamily="34" charset="0"/>
                          <a:cs typeface="Arial"/>
                        </a:rPr>
                        <a:t> nr.</a:t>
                      </a:r>
                      <a:endParaRPr lang="nl-NL" sz="1200" b="1" dirty="0">
                        <a:solidFill>
                          <a:schemeClr val="bg1">
                            <a:lumMod val="50000"/>
                          </a:schemeClr>
                        </a:solidFill>
                        <a:effectLst/>
                        <a:latin typeface="+mj-lt"/>
                        <a:ea typeface="Calibri" panose="020F0502020204030204" pitchFamily="34" charset="0"/>
                        <a:cs typeface="Arial"/>
                      </a:endParaRPr>
                    </a:p>
                  </a:txBody>
                  <a:tcPr marL="63353" marR="63353" marT="0" marB="0"/>
                </a:tc>
                <a:tc>
                  <a:txBody>
                    <a:bodyPr/>
                    <a:lstStyle/>
                    <a:p>
                      <a:pPr>
                        <a:lnSpc>
                          <a:spcPct val="107000"/>
                        </a:lnSpc>
                        <a:spcAft>
                          <a:spcPts val="0"/>
                        </a:spcAft>
                      </a:pPr>
                      <a:r>
                        <a:rPr lang="nl-NL" sz="1200" dirty="0">
                          <a:solidFill>
                            <a:schemeClr val="bg1">
                              <a:lumMod val="50000"/>
                            </a:schemeClr>
                          </a:solidFill>
                          <a:effectLst/>
                        </a:rPr>
                        <a:t>Omschrijving</a:t>
                      </a:r>
                      <a:endParaRPr lang="nl-NL"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dirty="0">
                          <a:solidFill>
                            <a:schemeClr val="bg1">
                              <a:lumMod val="50000"/>
                            </a:schemeClr>
                          </a:solidFill>
                          <a:effectLst/>
                        </a:rPr>
                        <a:t>Type</a:t>
                      </a:r>
                      <a:endParaRPr lang="nl-NL"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dirty="0">
                          <a:solidFill>
                            <a:schemeClr val="bg1">
                              <a:lumMod val="50000"/>
                            </a:schemeClr>
                          </a:solidFill>
                          <a:effectLst/>
                        </a:rPr>
                        <a:t>OHW</a:t>
                      </a:r>
                      <a:endParaRPr lang="nl-NL"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dirty="0">
                          <a:solidFill>
                            <a:schemeClr val="bg1">
                              <a:lumMod val="50000"/>
                            </a:schemeClr>
                          </a:solidFill>
                          <a:effectLst/>
                        </a:rPr>
                        <a:t>Initiatief</a:t>
                      </a:r>
                      <a:endParaRPr lang="nl-NL"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dirty="0">
                          <a:solidFill>
                            <a:schemeClr val="bg1">
                              <a:lumMod val="50000"/>
                            </a:schemeClr>
                          </a:solidFill>
                          <a:effectLst/>
                        </a:rPr>
                        <a:t>Oplevering</a:t>
                      </a:r>
                      <a:endParaRPr lang="nl-NL"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err="1">
                          <a:solidFill>
                            <a:schemeClr val="bg1">
                              <a:lumMod val="50000"/>
                            </a:schemeClr>
                          </a:solidFill>
                          <a:effectLst/>
                        </a:rPr>
                        <a:t>Implemen-tatie</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extLst>
                  <a:ext uri="{0D108BD9-81ED-4DB2-BD59-A6C34878D82A}">
                    <a16:rowId xmlns:a16="http://schemas.microsoft.com/office/drawing/2014/main" val="314783021"/>
                  </a:ext>
                </a:extLst>
              </a:tr>
              <a:tr h="610432">
                <a:tc>
                  <a:txBody>
                    <a:bodyPr/>
                    <a:lstStyle/>
                    <a:p>
                      <a:r>
                        <a:rPr lang="nl-NL" sz="1200" b="0" dirty="0">
                          <a:solidFill>
                            <a:schemeClr val="tx1"/>
                          </a:solidFill>
                          <a:latin typeface="+mj-lt"/>
                          <a:hlinkClick r:id="rId3" action="ppaction://hlinksldjump"/>
                        </a:rPr>
                        <a:t>SCA18004</a:t>
                      </a:r>
                      <a:endParaRPr lang="nl-NL" sz="1200" b="0" dirty="0">
                        <a:solidFill>
                          <a:schemeClr val="tx1"/>
                        </a:solidFill>
                        <a:latin typeface="+mj-lt"/>
                      </a:endParaRPr>
                    </a:p>
                  </a:txBody>
                  <a:tcPr marL="63353" marR="63353" marT="0" marB="0"/>
                </a:tc>
                <a:tc>
                  <a:txBody>
                    <a:bodyPr/>
                    <a:lstStyle/>
                    <a:p>
                      <a:pPr marL="0" marR="0" indent="0" algn="l" defTabSz="896938" rtl="0" eaLnBrk="1" fontAlgn="auto" latinLnBrk="0" hangingPunct="1">
                        <a:lnSpc>
                          <a:spcPct val="107000"/>
                        </a:lnSpc>
                        <a:spcBef>
                          <a:spcPts val="0"/>
                        </a:spcBef>
                        <a:spcAft>
                          <a:spcPts val="0"/>
                        </a:spcAft>
                        <a:buFontTx/>
                        <a:buNone/>
                      </a:pPr>
                      <a:r>
                        <a:rPr lang="nl-NL" sz="1200" dirty="0">
                          <a:solidFill>
                            <a:schemeClr val="tx1"/>
                          </a:solidFill>
                          <a:hlinkClick r:id="rId3" action="ppaction://hlinksldjump"/>
                        </a:rPr>
                        <a:t>Update Handreiking 1141 – Data Analyse</a:t>
                      </a:r>
                    </a:p>
                    <a:p>
                      <a:pPr marL="0" marR="0" indent="0" algn="l" rtl="0" eaLnBrk="1" fontAlgn="auto" latinLnBrk="0" hangingPunct="1">
                        <a:lnSpc>
                          <a:spcPct val="107000"/>
                        </a:lnSpc>
                        <a:spcBef>
                          <a:spcPts val="0"/>
                        </a:spcBef>
                        <a:spcAft>
                          <a:spcPts val="0"/>
                        </a:spcAft>
                        <a:buFontTx/>
                        <a:buNone/>
                      </a:pPr>
                      <a:endParaRPr lang="nl-N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HR / Ov.</a:t>
                      </a: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Ja</a:t>
                      </a: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ACB/SCA</a:t>
                      </a: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2022-2023</a:t>
                      </a:r>
                    </a:p>
                  </a:txBody>
                  <a:tcPr marL="63353" marR="63353" marT="0" marB="0"/>
                </a:tc>
                <a:tc>
                  <a:txBody>
                    <a:bodyPr/>
                    <a:lstStyle/>
                    <a:p>
                      <a:pPr>
                        <a:lnSpc>
                          <a:spcPct val="107000"/>
                        </a:lnSpc>
                        <a:spcAft>
                          <a:spcPts val="0"/>
                        </a:spcAft>
                      </a:pPr>
                      <a:endParaRPr lang="nl-NL" sz="1200" baseline="0">
                        <a:solidFill>
                          <a:schemeClr val="tx1"/>
                        </a:solidFill>
                        <a:effectLst/>
                        <a:latin typeface="+mn-lt"/>
                        <a:ea typeface="Calibri" panose="020F0502020204030204" pitchFamily="34" charset="0"/>
                        <a:cs typeface="Times New Roman"/>
                      </a:endParaRPr>
                    </a:p>
                  </a:txBody>
                  <a:tcPr marL="63353" marR="63353" marT="0" marB="0"/>
                </a:tc>
                <a:extLst>
                  <a:ext uri="{0D108BD9-81ED-4DB2-BD59-A6C34878D82A}">
                    <a16:rowId xmlns:a16="http://schemas.microsoft.com/office/drawing/2014/main" val="980835267"/>
                  </a:ext>
                </a:extLst>
              </a:tr>
              <a:tr h="666529">
                <a:tc>
                  <a:txBody>
                    <a:bodyPr/>
                    <a:lstStyle/>
                    <a:p>
                      <a:r>
                        <a:rPr lang="nl-NL" sz="1200" b="0" dirty="0">
                          <a:solidFill>
                            <a:schemeClr val="tx1"/>
                          </a:solidFill>
                          <a:effectLst/>
                          <a:latin typeface="+mj-lt"/>
                          <a:ea typeface="Calibri" panose="020F0502020204030204" pitchFamily="34" charset="0"/>
                          <a:cs typeface="Times New Roman"/>
                          <a:hlinkClick r:id="rId4" action="ppaction://hlinksldjump"/>
                        </a:rPr>
                        <a:t>SCA18001</a:t>
                      </a:r>
                      <a:endParaRPr lang="nl-NL" sz="1200" b="0" dirty="0">
                        <a:solidFill>
                          <a:schemeClr val="tx1"/>
                        </a:solidFill>
                        <a:effectLst/>
                        <a:latin typeface="+mj-lt"/>
                        <a:ea typeface="Calibri" panose="020F0502020204030204" pitchFamily="34" charset="0"/>
                        <a:cs typeface="Times New Roman"/>
                      </a:endParaRPr>
                    </a:p>
                  </a:txBody>
                  <a:tcPr marL="63353" marR="63353" marT="0" marB="0"/>
                </a:tc>
                <a:tc>
                  <a:txBody>
                    <a:bodyPr/>
                    <a:lstStyle/>
                    <a:p>
                      <a:pPr marL="0" marR="0" indent="0" algn="l" rtl="0" eaLnBrk="1" fontAlgn="auto" latinLnBrk="0" hangingPunct="1">
                        <a:lnSpc>
                          <a:spcPct val="107000"/>
                        </a:lnSpc>
                        <a:spcBef>
                          <a:spcPts val="0"/>
                        </a:spcBef>
                        <a:spcAft>
                          <a:spcPts val="0"/>
                        </a:spcAft>
                        <a:buFontTx/>
                        <a:buNone/>
                      </a:pPr>
                      <a:r>
                        <a:rPr lang="nl-NL" sz="1200" dirty="0">
                          <a:solidFill>
                            <a:schemeClr val="tx1"/>
                          </a:solidFill>
                          <a:hlinkClick r:id="rId4" action="ppaction://hlinksldjump"/>
                        </a:rPr>
                        <a:t>Update Standaard 3810N – Assurance opdrachten inzake maatschappelijke</a:t>
                      </a:r>
                      <a:r>
                        <a:rPr lang="nl-NL" sz="1200" baseline="0" dirty="0">
                          <a:solidFill>
                            <a:schemeClr val="tx1"/>
                          </a:solidFill>
                          <a:hlinkClick r:id="rId4" action="ppaction://hlinksldjump"/>
                        </a:rPr>
                        <a:t> verslagen (</a:t>
                      </a:r>
                      <a:r>
                        <a:rPr lang="nl-NL" sz="1200" dirty="0">
                          <a:solidFill>
                            <a:schemeClr val="tx1"/>
                          </a:solidFill>
                          <a:hlinkClick r:id="rId4" action="ppaction://hlinksldjump"/>
                        </a:rPr>
                        <a:t>niet financiële</a:t>
                      </a:r>
                      <a:r>
                        <a:rPr lang="nl-NL" sz="1200" baseline="0" dirty="0">
                          <a:solidFill>
                            <a:schemeClr val="tx1"/>
                          </a:solidFill>
                          <a:hlinkClick r:id="rId4" action="ppaction://hlinksldjump"/>
                        </a:rPr>
                        <a:t> informatie )</a:t>
                      </a:r>
                      <a:endParaRPr lang="nl-NL" sz="1200" baseline="0" dirty="0">
                        <a:solidFill>
                          <a:schemeClr val="tx1"/>
                        </a:solidFill>
                      </a:endParaRPr>
                    </a:p>
                  </a:txBody>
                  <a:tcPr marL="63353" marR="63353" marT="0" marB="0"/>
                </a:tc>
                <a:tc>
                  <a:txBody>
                    <a:bodyPr/>
                    <a:lstStyle/>
                    <a:p>
                      <a:pPr>
                        <a:lnSpc>
                          <a:spcPct val="107000"/>
                        </a:lnSpc>
                        <a:spcAft>
                          <a:spcPts val="0"/>
                        </a:spcAft>
                      </a:pPr>
                      <a:r>
                        <a:rPr lang="nl-NL" sz="1200" dirty="0">
                          <a:effectLst/>
                          <a:latin typeface="+mn-lt"/>
                          <a:ea typeface="+mn-ea"/>
                          <a:cs typeface="+mn-cs"/>
                        </a:rPr>
                        <a:t>NV</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dirty="0">
                          <a:effectLst/>
                        </a:rPr>
                        <a:t>Ja</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dirty="0">
                          <a:effectLst/>
                          <a:latin typeface="+mn-lt"/>
                          <a:ea typeface="+mn-ea"/>
                          <a:cs typeface="+mn-cs"/>
                        </a:rPr>
                        <a:t>Specialisten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dirty="0">
                          <a:solidFill>
                            <a:schemeClr val="tx1"/>
                          </a:solidFill>
                          <a:effectLst/>
                          <a:latin typeface="+mn-lt"/>
                          <a:ea typeface="Calibri" panose="020F0502020204030204" pitchFamily="34" charset="0"/>
                          <a:cs typeface="Times New Roman"/>
                        </a:rPr>
                        <a:t>Q1 2022</a:t>
                      </a:r>
                    </a:p>
                  </a:txBody>
                  <a:tcPr marL="63353" marR="63353" marT="0" marB="0"/>
                </a:tc>
                <a:tc>
                  <a:txBody>
                    <a:bodyPr/>
                    <a:lstStyle/>
                    <a:p>
                      <a:pPr>
                        <a:lnSpc>
                          <a:spcPct val="107000"/>
                        </a:lnSpc>
                        <a:spcAft>
                          <a:spcPts val="0"/>
                        </a:spcAft>
                      </a:pPr>
                      <a:r>
                        <a:rPr lang="nl-NL" sz="1200" dirty="0">
                          <a:solidFill>
                            <a:schemeClr val="tx1"/>
                          </a:solidFill>
                          <a:effectLst/>
                          <a:latin typeface="+mn-lt"/>
                          <a:ea typeface="+mn-ea"/>
                          <a:cs typeface="+mn-cs"/>
                        </a:rPr>
                        <a:t>Eind 2022</a:t>
                      </a:r>
                      <a:endParaRPr lang="nl-NL" sz="1200" dirty="0">
                        <a:solidFill>
                          <a:schemeClr val="tx1"/>
                        </a:solidFill>
                        <a:effectLst/>
                        <a:latin typeface="+mn-lt"/>
                        <a:ea typeface="Calibri" panose="020F0502020204030204" pitchFamily="34" charset="0"/>
                        <a:cs typeface="Times New Roman" panose="02020603050405020304" pitchFamily="18" charset="0"/>
                      </a:endParaRPr>
                    </a:p>
                  </a:txBody>
                  <a:tcPr marL="63353" marR="63353" marT="0" marB="0"/>
                </a:tc>
                <a:extLst>
                  <a:ext uri="{0D108BD9-81ED-4DB2-BD59-A6C34878D82A}">
                    <a16:rowId xmlns:a16="http://schemas.microsoft.com/office/drawing/2014/main" val="1292550035"/>
                  </a:ext>
                </a:extLst>
              </a:tr>
              <a:tr h="407423">
                <a:tc>
                  <a:txBody>
                    <a:bodyPr/>
                    <a:lstStyle/>
                    <a:p>
                      <a:r>
                        <a:rPr lang="nl-NL" sz="1200" b="0" dirty="0">
                          <a:solidFill>
                            <a:schemeClr val="tx1"/>
                          </a:solidFill>
                          <a:latin typeface="+mj-lt"/>
                          <a:hlinkClick r:id="rId5" action="ppaction://hlinksldjump"/>
                        </a:rPr>
                        <a:t>SCA21004</a:t>
                      </a:r>
                      <a:endParaRPr lang="nl-NL" sz="1200" b="0" dirty="0">
                        <a:solidFill>
                          <a:schemeClr val="tx1"/>
                        </a:solidFill>
                        <a:latin typeface="+mj-lt"/>
                      </a:endParaRPr>
                    </a:p>
                  </a:txBody>
                  <a:tcPr marL="63353" marR="63353" marT="0" marB="0"/>
                </a:tc>
                <a:tc>
                  <a:txBody>
                    <a:bodyPr/>
                    <a:lstStyle/>
                    <a:p>
                      <a:pPr marL="0" marR="0" indent="0" algn="l" rtl="0" eaLnBrk="1" fontAlgn="auto" latinLnBrk="0" hangingPunct="1">
                        <a:lnSpc>
                          <a:spcPct val="107000"/>
                        </a:lnSpc>
                        <a:spcBef>
                          <a:spcPts val="0"/>
                        </a:spcBef>
                        <a:spcAft>
                          <a:spcPts val="0"/>
                        </a:spcAft>
                        <a:buFontTx/>
                        <a:buNone/>
                      </a:pPr>
                      <a:r>
                        <a:rPr lang="nl-NL" sz="1200" dirty="0">
                          <a:solidFill>
                            <a:schemeClr val="tx1"/>
                          </a:solidFill>
                          <a:hlinkClick r:id="rId5" action="ppaction://hlinksldjump"/>
                        </a:rPr>
                        <a:t>Update Handreiking </a:t>
                      </a:r>
                      <a:r>
                        <a:rPr lang="nl-NL" sz="1200" baseline="0" dirty="0">
                          <a:solidFill>
                            <a:schemeClr val="tx1"/>
                          </a:solidFill>
                          <a:hlinkClick r:id="rId5" action="ppaction://hlinksldjump"/>
                        </a:rPr>
                        <a:t>1137 - C</a:t>
                      </a:r>
                      <a:r>
                        <a:rPr lang="nl-NL" sz="1200" dirty="0">
                          <a:solidFill>
                            <a:schemeClr val="tx1"/>
                          </a:solidFill>
                          <a:hlinkClick r:id="rId5" action="ppaction://hlinksldjump"/>
                        </a:rPr>
                        <a:t>orruptie </a:t>
                      </a:r>
                      <a:endParaRPr lang="nl-NL" sz="1200" dirty="0">
                        <a:solidFill>
                          <a:schemeClr val="tx1"/>
                        </a:solidFill>
                      </a:endParaRP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HR</a:t>
                      </a: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Ja</a:t>
                      </a: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ACB/</a:t>
                      </a:r>
                    </a:p>
                    <a:p>
                      <a:pPr>
                        <a:lnSpc>
                          <a:spcPct val="107000"/>
                        </a:lnSpc>
                        <a:spcAft>
                          <a:spcPts val="0"/>
                        </a:spcAft>
                      </a:pPr>
                      <a:r>
                        <a:rPr lang="nl-NL" sz="1200" dirty="0">
                          <a:effectLst/>
                          <a:latin typeface="+mn-lt"/>
                          <a:ea typeface="Calibri" panose="020F0502020204030204" pitchFamily="34" charset="0"/>
                          <a:cs typeface="Times New Roman"/>
                        </a:rPr>
                        <a:t>Specialisten</a:t>
                      </a:r>
                      <a:endParaRPr lang="nl-NL" dirty="0"/>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Q4 2022 </a:t>
                      </a:r>
                      <a:endParaRPr lang="nl-NL" sz="1200" dirty="0">
                        <a:effectLst/>
                        <a:latin typeface="+mn-lt"/>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endParaRPr lang="nl-NL" sz="1200">
                        <a:effectLst/>
                        <a:latin typeface="+mn-lt"/>
                        <a:ea typeface="Calibri" panose="020F0502020204030204" pitchFamily="34" charset="0"/>
                        <a:cs typeface="Times New Roman"/>
                      </a:endParaRPr>
                    </a:p>
                  </a:txBody>
                  <a:tcPr marL="63353" marR="63353" marT="0" marB="0"/>
                </a:tc>
                <a:extLst>
                  <a:ext uri="{0D108BD9-81ED-4DB2-BD59-A6C34878D82A}">
                    <a16:rowId xmlns:a16="http://schemas.microsoft.com/office/drawing/2014/main" val="3418602359"/>
                  </a:ext>
                </a:extLst>
              </a:tr>
              <a:tr h="386766">
                <a:tc>
                  <a:txBody>
                    <a:bodyPr/>
                    <a:lstStyle/>
                    <a:p>
                      <a:pPr marL="228600" lvl="0" indent="-228600">
                        <a:lnSpc>
                          <a:spcPct val="107000"/>
                        </a:lnSpc>
                        <a:spcAft>
                          <a:spcPts val="0"/>
                        </a:spcAft>
                        <a:buNone/>
                      </a:pPr>
                      <a:r>
                        <a:rPr lang="nl-NL" sz="1200" b="0" dirty="0">
                          <a:solidFill>
                            <a:schemeClr val="tx1"/>
                          </a:solidFill>
                          <a:effectLst/>
                          <a:latin typeface="Arial"/>
                          <a:cs typeface="Arial"/>
                          <a:hlinkClick r:id="rId6" action="ppaction://hlinksldjump"/>
                        </a:rPr>
                        <a:t>SCE20001</a:t>
                      </a:r>
                      <a:endParaRPr lang="nl-NL" sz="1200" b="0" dirty="0">
                        <a:solidFill>
                          <a:schemeClr val="tx1"/>
                        </a:solidFill>
                        <a:effectLst/>
                        <a:latin typeface="Arial"/>
                        <a:cs typeface="Arial"/>
                      </a:endParaRPr>
                    </a:p>
                  </a:txBody>
                  <a:tcPr marL="63353" marR="63353" marT="0" marB="0"/>
                </a:tc>
                <a:tc>
                  <a:txBody>
                    <a:bodyPr/>
                    <a:lstStyle/>
                    <a:p>
                      <a:pPr lvl="0">
                        <a:buNone/>
                      </a:pPr>
                      <a:r>
                        <a:rPr lang="nl-NL" sz="1200" dirty="0">
                          <a:latin typeface="Arial"/>
                          <a:cs typeface="Arial"/>
                          <a:hlinkClick r:id="rId6" action="ppaction://hlinksldjump"/>
                        </a:rPr>
                        <a:t>Update Handreiking 1130 – VGBA</a:t>
                      </a:r>
                      <a:endParaRPr lang="nl-NL" sz="1200" dirty="0">
                        <a:latin typeface="Arial"/>
                        <a:cs typeface="Arial"/>
                      </a:endParaRPr>
                    </a:p>
                    <a:p>
                      <a:pPr lvl="0">
                        <a:buNone/>
                      </a:pPr>
                      <a:endParaRPr lang="nl-NL" sz="1200">
                        <a:latin typeface="Arial"/>
                        <a:cs typeface="Arial"/>
                      </a:endParaRPr>
                    </a:p>
                  </a:txBody>
                  <a:tcPr marL="63353" marR="63353" marT="0" marB="0"/>
                </a:tc>
                <a:tc>
                  <a:txBody>
                    <a:bodyPr/>
                    <a:lstStyle/>
                    <a:p>
                      <a:pPr lvl="0">
                        <a:buNone/>
                      </a:pPr>
                      <a:r>
                        <a:rPr lang="nl-NL" sz="1200" dirty="0">
                          <a:latin typeface="Arial"/>
                          <a:cs typeface="Arial"/>
                        </a:rPr>
                        <a:t>HR</a:t>
                      </a:r>
                    </a:p>
                  </a:txBody>
                  <a:tcPr marL="63353" marR="63353" marT="0" marB="0"/>
                </a:tc>
                <a:tc>
                  <a:txBody>
                    <a:bodyPr/>
                    <a:lstStyle/>
                    <a:p>
                      <a:pPr lvl="0">
                        <a:buNone/>
                      </a:pPr>
                      <a:r>
                        <a:rPr lang="nl-NL" sz="1200" dirty="0">
                          <a:latin typeface="Arial"/>
                          <a:cs typeface="Arial"/>
                        </a:rPr>
                        <a:t>Ja</a:t>
                      </a:r>
                    </a:p>
                  </a:txBody>
                  <a:tcPr marL="63353" marR="63353" marT="0" marB="0"/>
                </a:tc>
                <a:tc>
                  <a:txBody>
                    <a:bodyPr/>
                    <a:lstStyle/>
                    <a:p>
                      <a:pPr lvl="0">
                        <a:buNone/>
                      </a:pPr>
                      <a:r>
                        <a:rPr lang="nl-NL" sz="1200" dirty="0">
                          <a:latin typeface="Arial"/>
                          <a:cs typeface="Arial"/>
                        </a:rPr>
                        <a:t>SCE</a:t>
                      </a:r>
                    </a:p>
                  </a:txBody>
                  <a:tcPr marL="63353" marR="63353" marT="0" marB="0"/>
                </a:tc>
                <a:tc>
                  <a:txBody>
                    <a:bodyPr/>
                    <a:lstStyle/>
                    <a:p>
                      <a:pPr lvl="0">
                        <a:buNone/>
                      </a:pPr>
                      <a:r>
                        <a:rPr lang="nl-NL" sz="1200" dirty="0">
                          <a:latin typeface="Arial"/>
                          <a:cs typeface="Arial"/>
                        </a:rPr>
                        <a:t>Q4 2022</a:t>
                      </a:r>
                    </a:p>
                  </a:txBody>
                  <a:tcPr marL="63353" marR="63353" marT="0" marB="0"/>
                </a:tc>
                <a:tc>
                  <a:txBody>
                    <a:bodyPr/>
                    <a:lstStyle/>
                    <a:p>
                      <a:pPr lvl="0">
                        <a:buNone/>
                      </a:pPr>
                      <a:endParaRPr lang="nl-NL" sz="1200">
                        <a:solidFill>
                          <a:srgbClr val="FF0000"/>
                        </a:solidFill>
                        <a:latin typeface="Arial"/>
                        <a:cs typeface="Arial"/>
                      </a:endParaRPr>
                    </a:p>
                  </a:txBody>
                  <a:tcPr marL="63353" marR="63353" marT="0" marB="0"/>
                </a:tc>
                <a:extLst>
                  <a:ext uri="{0D108BD9-81ED-4DB2-BD59-A6C34878D82A}">
                    <a16:rowId xmlns:a16="http://schemas.microsoft.com/office/drawing/2014/main" val="832477322"/>
                  </a:ext>
                </a:extLst>
              </a:tr>
              <a:tr h="483456">
                <a:tc>
                  <a:txBody>
                    <a:bodyPr/>
                    <a:lstStyle/>
                    <a:p>
                      <a:pPr marL="228600" lvl="0" indent="-228600">
                        <a:lnSpc>
                          <a:spcPct val="107000"/>
                        </a:lnSpc>
                        <a:spcAft>
                          <a:spcPts val="0"/>
                        </a:spcAft>
                        <a:buNone/>
                      </a:pPr>
                      <a:r>
                        <a:rPr lang="nl-NL" sz="1200" b="0" dirty="0">
                          <a:solidFill>
                            <a:schemeClr val="tx1"/>
                          </a:solidFill>
                          <a:effectLst/>
                          <a:latin typeface="Arial"/>
                          <a:cs typeface="Arial"/>
                          <a:hlinkClick r:id="rId7" action="ppaction://hlinksldjump"/>
                        </a:rPr>
                        <a:t>SCE20002</a:t>
                      </a:r>
                      <a:endParaRPr lang="nl-NL" dirty="0"/>
                    </a:p>
                  </a:txBody>
                  <a:tcPr marL="63353" marR="63353" marT="0" marB="0"/>
                </a:tc>
                <a:tc>
                  <a:txBody>
                    <a:bodyPr/>
                    <a:lstStyle/>
                    <a:p>
                      <a:pPr lvl="0">
                        <a:buNone/>
                      </a:pPr>
                      <a:r>
                        <a:rPr lang="nl-NL" sz="1200" dirty="0">
                          <a:latin typeface="+mn-lt"/>
                          <a:cs typeface="Arial"/>
                          <a:hlinkClick r:id="rId7" action="ppaction://hlinksldjump"/>
                        </a:rPr>
                        <a:t>Update Handreiking </a:t>
                      </a:r>
                      <a:r>
                        <a:rPr lang="nl-NL" sz="1200" dirty="0">
                          <a:latin typeface="Arial"/>
                          <a:cs typeface="Arial"/>
                          <a:hlinkClick r:id="rId7" action="ppaction://hlinksldjump"/>
                        </a:rPr>
                        <a:t>1131 – </a:t>
                      </a:r>
                      <a:r>
                        <a:rPr lang="nl-NL" sz="1200" dirty="0" err="1">
                          <a:latin typeface="Arial"/>
                          <a:cs typeface="Arial"/>
                          <a:hlinkClick r:id="rId7" action="ppaction://hlinksldjump"/>
                        </a:rPr>
                        <a:t>ViO</a:t>
                      </a:r>
                      <a:r>
                        <a:rPr lang="nl-NL" sz="1200" dirty="0">
                          <a:latin typeface="Arial"/>
                          <a:cs typeface="Arial"/>
                        </a:rPr>
                        <a:t> </a:t>
                      </a:r>
                      <a:endParaRPr lang="nl-NL" sz="1200">
                        <a:latin typeface="Arial"/>
                        <a:cs typeface="Arial"/>
                      </a:endParaRPr>
                    </a:p>
                    <a:p>
                      <a:pPr lvl="0">
                        <a:buNone/>
                      </a:pPr>
                      <a:endParaRPr lang="nl-NL"/>
                    </a:p>
                  </a:txBody>
                  <a:tcPr marL="63353" marR="63353" marT="0" marB="0"/>
                </a:tc>
                <a:tc>
                  <a:txBody>
                    <a:bodyPr/>
                    <a:lstStyle/>
                    <a:p>
                      <a:pPr lvl="0">
                        <a:buNone/>
                      </a:pPr>
                      <a:r>
                        <a:rPr lang="nl-NL" sz="1200" dirty="0">
                          <a:latin typeface="Arial"/>
                          <a:cs typeface="Arial"/>
                        </a:rPr>
                        <a:t>HR</a:t>
                      </a:r>
                      <a:endParaRPr lang="nl-NL" dirty="0"/>
                    </a:p>
                  </a:txBody>
                  <a:tcPr marL="63353" marR="63353" marT="0" marB="0"/>
                </a:tc>
                <a:tc>
                  <a:txBody>
                    <a:bodyPr/>
                    <a:lstStyle/>
                    <a:p>
                      <a:pPr lvl="0">
                        <a:buNone/>
                      </a:pPr>
                      <a:r>
                        <a:rPr lang="nl-NL" sz="1200" dirty="0">
                          <a:latin typeface="Arial"/>
                          <a:cs typeface="Arial"/>
                        </a:rPr>
                        <a:t>Ja</a:t>
                      </a:r>
                    </a:p>
                  </a:txBody>
                  <a:tcPr marL="63353" marR="63353" marT="0" marB="0"/>
                </a:tc>
                <a:tc>
                  <a:txBody>
                    <a:bodyPr/>
                    <a:lstStyle/>
                    <a:p>
                      <a:pPr lvl="0">
                        <a:buNone/>
                      </a:pPr>
                      <a:r>
                        <a:rPr lang="nl-NL" sz="1200" dirty="0">
                          <a:latin typeface="Arial"/>
                          <a:cs typeface="Arial"/>
                        </a:rPr>
                        <a:t>SCE</a:t>
                      </a:r>
                      <a:endParaRPr lang="nl-NL" dirty="0"/>
                    </a:p>
                  </a:txBody>
                  <a:tcPr marL="63353" marR="63353" marT="0" marB="0"/>
                </a:tc>
                <a:tc>
                  <a:txBody>
                    <a:bodyPr/>
                    <a:lstStyle/>
                    <a:p>
                      <a:pPr lvl="0">
                        <a:buNone/>
                      </a:pPr>
                      <a:r>
                        <a:rPr lang="nl-NL" sz="1200" dirty="0">
                          <a:latin typeface="Arial"/>
                          <a:cs typeface="Arial"/>
                        </a:rPr>
                        <a:t>Q4 2022</a:t>
                      </a:r>
                      <a:endParaRPr lang="nl-NL" dirty="0"/>
                    </a:p>
                  </a:txBody>
                  <a:tcPr marL="63353" marR="63353" marT="0" marB="0"/>
                </a:tc>
                <a:tc>
                  <a:txBody>
                    <a:bodyPr/>
                    <a:lstStyle/>
                    <a:p>
                      <a:pPr lvl="0">
                        <a:buNone/>
                      </a:pPr>
                      <a:endParaRPr lang="nl-NL" sz="1200">
                        <a:latin typeface="Arial"/>
                        <a:cs typeface="Arial"/>
                      </a:endParaRPr>
                    </a:p>
                  </a:txBody>
                  <a:tcPr marL="63353" marR="63353" marT="0" marB="0"/>
                </a:tc>
                <a:extLst>
                  <a:ext uri="{0D108BD9-81ED-4DB2-BD59-A6C34878D82A}">
                    <a16:rowId xmlns:a16="http://schemas.microsoft.com/office/drawing/2014/main" val="2730051017"/>
                  </a:ext>
                </a:extLst>
              </a:tr>
              <a:tr h="287535">
                <a:tc>
                  <a:txBody>
                    <a:bodyPr/>
                    <a:lstStyle/>
                    <a:p>
                      <a:pPr marL="228600" lvl="0" indent="-228600">
                        <a:lnSpc>
                          <a:spcPct val="107000"/>
                        </a:lnSpc>
                        <a:spcAft>
                          <a:spcPts val="0"/>
                        </a:spcAft>
                        <a:buNone/>
                      </a:pPr>
                      <a:r>
                        <a:rPr lang="nl-NL" sz="1200" b="0" dirty="0">
                          <a:solidFill>
                            <a:schemeClr val="tx1"/>
                          </a:solidFill>
                          <a:effectLst/>
                          <a:latin typeface="Arial"/>
                          <a:cs typeface="Arial"/>
                          <a:hlinkClick r:id="rId8" action="ppaction://hlinksldjump"/>
                        </a:rPr>
                        <a:t>SCE20003</a:t>
                      </a:r>
                      <a:endParaRPr lang="nl-NL" dirty="0"/>
                    </a:p>
                  </a:txBody>
                  <a:tcPr marL="63353" marR="63353" marT="0" marB="0"/>
                </a:tc>
                <a:tc>
                  <a:txBody>
                    <a:bodyPr/>
                    <a:lstStyle/>
                    <a:p>
                      <a:pPr lvl="0">
                        <a:buNone/>
                      </a:pPr>
                      <a:r>
                        <a:rPr lang="nl-NL" sz="1200" dirty="0">
                          <a:hlinkClick r:id="rId8" action="ppaction://hlinksldjump"/>
                        </a:rPr>
                        <a:t>Uitbreiding Toelichting VGBA</a:t>
                      </a:r>
                      <a:endParaRPr lang="nl-NL" dirty="0"/>
                    </a:p>
                  </a:txBody>
                  <a:tcPr marL="63353" marR="63353" marT="0" marB="0"/>
                </a:tc>
                <a:tc>
                  <a:txBody>
                    <a:bodyPr/>
                    <a:lstStyle/>
                    <a:p>
                      <a:pPr lvl="0">
                        <a:buNone/>
                      </a:pPr>
                      <a:r>
                        <a:rPr lang="nl-NL" sz="1200" dirty="0">
                          <a:latin typeface="Arial"/>
                          <a:cs typeface="Arial"/>
                        </a:rPr>
                        <a:t>Toelichting</a:t>
                      </a:r>
                      <a:endParaRPr lang="nl-NL"/>
                    </a:p>
                  </a:txBody>
                  <a:tcPr marL="63353" marR="63353" marT="0" marB="0"/>
                </a:tc>
                <a:tc>
                  <a:txBody>
                    <a:bodyPr/>
                    <a:lstStyle/>
                    <a:p>
                      <a:pPr lvl="0">
                        <a:buNone/>
                      </a:pPr>
                      <a:r>
                        <a:rPr lang="nl-NL" sz="1200" dirty="0">
                          <a:latin typeface="Arial"/>
                          <a:cs typeface="Arial"/>
                        </a:rPr>
                        <a:t>Ja</a:t>
                      </a:r>
                      <a:endParaRPr lang="nl-NL"/>
                    </a:p>
                  </a:txBody>
                  <a:tcPr marL="63353" marR="63353" marT="0" marB="0"/>
                </a:tc>
                <a:tc>
                  <a:txBody>
                    <a:bodyPr/>
                    <a:lstStyle/>
                    <a:p>
                      <a:pPr lvl="0">
                        <a:buNone/>
                      </a:pPr>
                      <a:r>
                        <a:rPr lang="nl-NL" sz="1200" dirty="0">
                          <a:latin typeface="Arial"/>
                          <a:cs typeface="Arial"/>
                        </a:rPr>
                        <a:t>SCE</a:t>
                      </a:r>
                      <a:endParaRPr lang="nl-NL"/>
                    </a:p>
                  </a:txBody>
                  <a:tcPr marL="63353" marR="63353" marT="0" marB="0"/>
                </a:tc>
                <a:tc>
                  <a:txBody>
                    <a:bodyPr/>
                    <a:lstStyle/>
                    <a:p>
                      <a:pPr lvl="0">
                        <a:buNone/>
                      </a:pPr>
                      <a:r>
                        <a:rPr lang="nl-NL" sz="1200" dirty="0">
                          <a:latin typeface="Arial"/>
                          <a:cs typeface="Arial"/>
                        </a:rPr>
                        <a:t>Q2 2022</a:t>
                      </a:r>
                      <a:endParaRPr lang="nl-NL"/>
                    </a:p>
                  </a:txBody>
                  <a:tcPr marL="63353" marR="63353" marT="0" marB="0"/>
                </a:tc>
                <a:tc>
                  <a:txBody>
                    <a:bodyPr/>
                    <a:lstStyle/>
                    <a:p>
                      <a:pPr lvl="0">
                        <a:buNone/>
                      </a:pPr>
                      <a:endParaRPr lang="nl-NL" sz="1200" dirty="0">
                        <a:latin typeface="Arial"/>
                        <a:cs typeface="Arial"/>
                      </a:endParaRPr>
                    </a:p>
                  </a:txBody>
                  <a:tcPr marL="63353" marR="63353" marT="0" marB="0"/>
                </a:tc>
                <a:extLst>
                  <a:ext uri="{0D108BD9-81ED-4DB2-BD59-A6C34878D82A}">
                    <a16:rowId xmlns:a16="http://schemas.microsoft.com/office/drawing/2014/main" val="2879337269"/>
                  </a:ext>
                </a:extLst>
              </a:tr>
              <a:tr h="287535">
                <a:tc>
                  <a:txBody>
                    <a:bodyPr/>
                    <a:lstStyle/>
                    <a:p>
                      <a:pPr marL="228600" lvl="0" indent="-228600">
                        <a:lnSpc>
                          <a:spcPct val="107000"/>
                        </a:lnSpc>
                        <a:spcAft>
                          <a:spcPts val="0"/>
                        </a:spcAft>
                        <a:buNone/>
                      </a:pPr>
                      <a:r>
                        <a:rPr lang="nl-NL" sz="1200" b="0" dirty="0">
                          <a:solidFill>
                            <a:schemeClr val="tx1"/>
                          </a:solidFill>
                          <a:effectLst/>
                          <a:latin typeface="Arial"/>
                          <a:cs typeface="Arial"/>
                          <a:hlinkClick r:id="rId8" action="ppaction://hlinksldjump"/>
                        </a:rPr>
                        <a:t>SCE20004</a:t>
                      </a:r>
                      <a:endParaRPr lang="nl-NL" dirty="0"/>
                    </a:p>
                  </a:txBody>
                  <a:tcPr marL="63353" marR="63353" marT="0" marB="0"/>
                </a:tc>
                <a:tc>
                  <a:txBody>
                    <a:bodyPr/>
                    <a:lstStyle/>
                    <a:p>
                      <a:pPr lvl="0">
                        <a:buNone/>
                      </a:pPr>
                      <a:r>
                        <a:rPr lang="nl-NL" sz="1200" dirty="0">
                          <a:latin typeface="+mn-lt"/>
                          <a:cs typeface="Arial"/>
                          <a:hlinkClick r:id="rId8" action="ppaction://hlinksldjump"/>
                        </a:rPr>
                        <a:t>Uitbreiding Toelichting </a:t>
                      </a:r>
                      <a:r>
                        <a:rPr lang="nl-NL" sz="1200" dirty="0" err="1">
                          <a:latin typeface="+mn-lt"/>
                          <a:cs typeface="Arial"/>
                          <a:hlinkClick r:id="rId8" action="ppaction://hlinksldjump"/>
                        </a:rPr>
                        <a:t>ViO</a:t>
                      </a:r>
                      <a:endParaRPr lang="nl-NL" sz="1200" dirty="0" err="1">
                        <a:latin typeface="+mn-lt"/>
                        <a:cs typeface="Arial"/>
                      </a:endParaRPr>
                    </a:p>
                  </a:txBody>
                  <a:tcPr marL="63353" marR="63353" marT="0" marB="0"/>
                </a:tc>
                <a:tc>
                  <a:txBody>
                    <a:bodyPr/>
                    <a:lstStyle/>
                    <a:p>
                      <a:pPr lvl="0">
                        <a:buNone/>
                      </a:pPr>
                      <a:r>
                        <a:rPr lang="nl-NL" sz="1200" dirty="0">
                          <a:latin typeface="Arial"/>
                          <a:cs typeface="Arial"/>
                        </a:rPr>
                        <a:t>Toelichting</a:t>
                      </a:r>
                    </a:p>
                  </a:txBody>
                  <a:tcPr marL="63353" marR="63353" marT="0" marB="0"/>
                </a:tc>
                <a:tc>
                  <a:txBody>
                    <a:bodyPr/>
                    <a:lstStyle/>
                    <a:p>
                      <a:pPr lvl="0">
                        <a:buNone/>
                      </a:pPr>
                      <a:r>
                        <a:rPr lang="nl-NL" sz="1200" dirty="0">
                          <a:latin typeface="Arial"/>
                          <a:cs typeface="Arial"/>
                        </a:rPr>
                        <a:t>Ja</a:t>
                      </a:r>
                    </a:p>
                  </a:txBody>
                  <a:tcPr marL="63353" marR="63353" marT="0" marB="0"/>
                </a:tc>
                <a:tc>
                  <a:txBody>
                    <a:bodyPr/>
                    <a:lstStyle/>
                    <a:p>
                      <a:pPr lvl="0">
                        <a:buNone/>
                      </a:pPr>
                      <a:r>
                        <a:rPr lang="nl-NL" sz="1200" dirty="0">
                          <a:latin typeface="Arial"/>
                          <a:cs typeface="Arial"/>
                        </a:rPr>
                        <a:t>SCE</a:t>
                      </a:r>
                      <a:endParaRPr lang="nl-NL" dirty="0"/>
                    </a:p>
                  </a:txBody>
                  <a:tcPr marL="63353" marR="63353" marT="0" marB="0"/>
                </a:tc>
                <a:tc>
                  <a:txBody>
                    <a:bodyPr/>
                    <a:lstStyle/>
                    <a:p>
                      <a:pPr lvl="0">
                        <a:buNone/>
                      </a:pPr>
                      <a:r>
                        <a:rPr lang="nl-NL" sz="1200" dirty="0">
                          <a:latin typeface="Arial"/>
                          <a:cs typeface="Arial"/>
                        </a:rPr>
                        <a:t>Q4 2022</a:t>
                      </a:r>
                      <a:endParaRPr lang="nl-NL" dirty="0"/>
                    </a:p>
                  </a:txBody>
                  <a:tcPr marL="63353" marR="63353" marT="0" marB="0"/>
                </a:tc>
                <a:tc>
                  <a:txBody>
                    <a:bodyPr/>
                    <a:lstStyle/>
                    <a:p>
                      <a:pPr lvl="0">
                        <a:buNone/>
                      </a:pPr>
                      <a:endParaRPr lang="nl-NL" sz="1200">
                        <a:latin typeface="Arial"/>
                        <a:cs typeface="Arial"/>
                      </a:endParaRPr>
                    </a:p>
                  </a:txBody>
                  <a:tcPr marL="63353" marR="63353" marT="0" marB="0"/>
                </a:tc>
                <a:extLst>
                  <a:ext uri="{0D108BD9-81ED-4DB2-BD59-A6C34878D82A}">
                    <a16:rowId xmlns:a16="http://schemas.microsoft.com/office/drawing/2014/main" val="2498018129"/>
                  </a:ext>
                </a:extLst>
              </a:tr>
              <a:tr h="605867">
                <a:tc>
                  <a:txBody>
                    <a:bodyPr/>
                    <a:lstStyle/>
                    <a:p>
                      <a:pPr marL="0" indent="0">
                        <a:tabLst>
                          <a:tab pos="714375" algn="l"/>
                        </a:tabLst>
                      </a:pPr>
                      <a:r>
                        <a:rPr lang="nl-NL" sz="1200" b="0" dirty="0">
                          <a:solidFill>
                            <a:schemeClr val="tx1"/>
                          </a:solidFill>
                          <a:latin typeface="+mj-lt"/>
                          <a:hlinkClick r:id="rId9" action="ppaction://hlinksldjump"/>
                        </a:rPr>
                        <a:t>ACB21006</a:t>
                      </a:r>
                      <a:endParaRPr lang="nl-NL" sz="1200" b="0" dirty="0">
                        <a:solidFill>
                          <a:schemeClr val="tx1"/>
                        </a:solidFill>
                        <a:latin typeface="+mj-lt"/>
                      </a:endParaRPr>
                    </a:p>
                  </a:txBody>
                  <a:tcPr marL="63353" marR="63353" marT="0" marB="0"/>
                </a:tc>
                <a:tc>
                  <a:txBody>
                    <a:bodyPr/>
                    <a:lstStyle/>
                    <a:p>
                      <a:pPr marL="0" marR="0" indent="0" algn="l" rtl="0" eaLnBrk="1" fontAlgn="auto" latinLnBrk="0" hangingPunct="1">
                        <a:lnSpc>
                          <a:spcPct val="107000"/>
                        </a:lnSpc>
                        <a:spcBef>
                          <a:spcPts val="0"/>
                        </a:spcBef>
                        <a:spcAft>
                          <a:spcPts val="0"/>
                        </a:spcAft>
                        <a:buFontTx/>
                        <a:buNone/>
                      </a:pPr>
                      <a:r>
                        <a:rPr lang="nl-NL" sz="1200" dirty="0">
                          <a:solidFill>
                            <a:schemeClr val="tx1"/>
                          </a:solidFill>
                          <a:effectLst/>
                          <a:latin typeface="Arial"/>
                          <a:ea typeface="Calibri" panose="020F0502020204030204" pitchFamily="34" charset="0"/>
                          <a:cs typeface="Arial"/>
                          <a:hlinkClick r:id="rId9" action="ppaction://hlinksldjump"/>
                        </a:rPr>
                        <a:t>Verbetering communicatie</a:t>
                      </a:r>
                      <a:r>
                        <a:rPr lang="nl-NL" sz="1200" baseline="0" dirty="0">
                          <a:solidFill>
                            <a:schemeClr val="tx1"/>
                          </a:solidFill>
                          <a:effectLst/>
                          <a:latin typeface="Arial"/>
                          <a:ea typeface="Calibri" panose="020F0502020204030204" pitchFamily="34" charset="0"/>
                          <a:cs typeface="Arial"/>
                          <a:hlinkClick r:id="rId9" action="ppaction://hlinksldjump"/>
                        </a:rPr>
                        <a:t> tussen accountant en aandeelhouders</a:t>
                      </a:r>
                      <a:endParaRPr lang="nl-NL" sz="1200" dirty="0">
                        <a:solidFill>
                          <a:schemeClr val="tx1"/>
                        </a:solidFill>
                        <a:effectLst/>
                        <a:latin typeface="Arial"/>
                        <a:ea typeface="Calibri" panose="020F0502020204030204" pitchFamily="34" charset="0"/>
                        <a:cs typeface="Arial"/>
                      </a:endParaRP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Update HR 1118</a:t>
                      </a: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Ja</a:t>
                      </a: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Stuurgroep Publiek belang</a:t>
                      </a:r>
                    </a:p>
                  </a:txBody>
                  <a:tcPr marL="63353" marR="63353" marT="0" marB="0"/>
                </a:tc>
                <a:tc>
                  <a:txBody>
                    <a:bodyPr/>
                    <a:lstStyle/>
                    <a:p>
                      <a:pPr>
                        <a:lnSpc>
                          <a:spcPct val="107000"/>
                        </a:lnSpc>
                        <a:spcAft>
                          <a:spcPts val="0"/>
                        </a:spcAft>
                      </a:pPr>
                      <a:r>
                        <a:rPr lang="nl-NL" sz="1200" dirty="0">
                          <a:effectLst/>
                          <a:latin typeface="+mn-lt"/>
                          <a:ea typeface="Calibri" panose="020F0502020204030204" pitchFamily="34" charset="0"/>
                          <a:cs typeface="Times New Roman"/>
                        </a:rPr>
                        <a:t>Q2 </a:t>
                      </a:r>
                      <a:r>
                        <a:rPr lang="nl-NL" sz="1200" baseline="0" dirty="0">
                          <a:effectLst/>
                          <a:latin typeface="+mn-lt"/>
                          <a:ea typeface="Calibri" panose="020F0502020204030204" pitchFamily="34" charset="0"/>
                          <a:cs typeface="Times New Roman"/>
                        </a:rPr>
                        <a:t>2022</a:t>
                      </a:r>
                      <a:endParaRPr lang="nl-NL" sz="1200" dirty="0">
                        <a:effectLst/>
                        <a:latin typeface="+mn-lt"/>
                        <a:ea typeface="Calibri" panose="020F0502020204030204" pitchFamily="34" charset="0"/>
                        <a:cs typeface="Times New Roman"/>
                      </a:endParaRPr>
                    </a:p>
                  </a:txBody>
                  <a:tcPr marL="63353" marR="63353" marT="0" marB="0"/>
                </a:tc>
                <a:tc>
                  <a:txBody>
                    <a:bodyPr/>
                    <a:lstStyle/>
                    <a:p>
                      <a:pPr>
                        <a:lnSpc>
                          <a:spcPct val="107000"/>
                        </a:lnSpc>
                        <a:spcAft>
                          <a:spcPts val="0"/>
                        </a:spcAft>
                      </a:pPr>
                      <a:r>
                        <a:rPr lang="nl-NL" sz="1200" baseline="0" dirty="0">
                          <a:solidFill>
                            <a:schemeClr val="tx1"/>
                          </a:solidFill>
                          <a:effectLst/>
                          <a:latin typeface="+mn-lt"/>
                          <a:ea typeface="Calibri" panose="020F0502020204030204" pitchFamily="34" charset="0"/>
                          <a:cs typeface="Times New Roman"/>
                        </a:rPr>
                        <a:t>Eind 2022</a:t>
                      </a:r>
                    </a:p>
                  </a:txBody>
                  <a:tcPr marL="63353" marR="63353" marT="0" marB="0"/>
                </a:tc>
                <a:extLst>
                  <a:ext uri="{0D108BD9-81ED-4DB2-BD59-A6C34878D82A}">
                    <a16:rowId xmlns:a16="http://schemas.microsoft.com/office/drawing/2014/main" val="3775923972"/>
                  </a:ext>
                </a:extLst>
              </a:tr>
            </a:tbl>
          </a:graphicData>
        </a:graphic>
      </p:graphicFrame>
    </p:spTree>
    <p:extLst>
      <p:ext uri="{BB962C8B-B14F-4D97-AF65-F5344CB8AC3E}">
        <p14:creationId xmlns:p14="http://schemas.microsoft.com/office/powerpoint/2010/main" val="297582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4786"/>
            <a:ext cx="8209607" cy="546410"/>
          </a:xfrm>
        </p:spPr>
        <p:txBody>
          <a:bodyPr/>
          <a:lstStyle/>
          <a:p>
            <a:r>
              <a:rPr lang="nl-NL"/>
              <a:t>Projecten met GEMIDDELDE PRIORITEIT - II</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5</a:t>
            </a:fld>
            <a:endParaRPr lang="nl-NL"/>
          </a:p>
        </p:txBody>
      </p:sp>
      <p:graphicFrame>
        <p:nvGraphicFramePr>
          <p:cNvPr id="8" name="Tabel 7"/>
          <p:cNvGraphicFramePr>
            <a:graphicFrameLocks noGrp="1"/>
          </p:cNvGraphicFramePr>
          <p:nvPr>
            <p:extLst>
              <p:ext uri="{D42A27DB-BD31-4B8C-83A1-F6EECF244321}">
                <p14:modId xmlns:p14="http://schemas.microsoft.com/office/powerpoint/2010/main" val="2124486010"/>
              </p:ext>
            </p:extLst>
          </p:nvPr>
        </p:nvGraphicFramePr>
        <p:xfrm>
          <a:off x="353612" y="851877"/>
          <a:ext cx="8106819" cy="3733773"/>
        </p:xfrm>
        <a:graphic>
          <a:graphicData uri="http://schemas.openxmlformats.org/drawingml/2006/table">
            <a:tbl>
              <a:tblPr firstRow="1" firstCol="1" bandRow="1">
                <a:tableStyleId>{5C22544A-7EE6-4342-B048-85BDC9FD1C3A}</a:tableStyleId>
              </a:tblPr>
              <a:tblGrid>
                <a:gridCol w="904442">
                  <a:extLst>
                    <a:ext uri="{9D8B030D-6E8A-4147-A177-3AD203B41FA5}">
                      <a16:colId xmlns:a16="http://schemas.microsoft.com/office/drawing/2014/main" val="3369490651"/>
                    </a:ext>
                  </a:extLst>
                </a:gridCol>
                <a:gridCol w="2864349">
                  <a:extLst>
                    <a:ext uri="{9D8B030D-6E8A-4147-A177-3AD203B41FA5}">
                      <a16:colId xmlns:a16="http://schemas.microsoft.com/office/drawing/2014/main" val="3388845986"/>
                    </a:ext>
                  </a:extLst>
                </a:gridCol>
                <a:gridCol w="888008">
                  <a:extLst>
                    <a:ext uri="{9D8B030D-6E8A-4147-A177-3AD203B41FA5}">
                      <a16:colId xmlns:a16="http://schemas.microsoft.com/office/drawing/2014/main" val="3406103802"/>
                    </a:ext>
                  </a:extLst>
                </a:gridCol>
                <a:gridCol w="588723">
                  <a:extLst>
                    <a:ext uri="{9D8B030D-6E8A-4147-A177-3AD203B41FA5}">
                      <a16:colId xmlns:a16="http://schemas.microsoft.com/office/drawing/2014/main" val="2651891162"/>
                    </a:ext>
                  </a:extLst>
                </a:gridCol>
                <a:gridCol w="1014608">
                  <a:extLst>
                    <a:ext uri="{9D8B030D-6E8A-4147-A177-3AD203B41FA5}">
                      <a16:colId xmlns:a16="http://schemas.microsoft.com/office/drawing/2014/main" val="624473191"/>
                    </a:ext>
                  </a:extLst>
                </a:gridCol>
                <a:gridCol w="939453">
                  <a:extLst>
                    <a:ext uri="{9D8B030D-6E8A-4147-A177-3AD203B41FA5}">
                      <a16:colId xmlns:a16="http://schemas.microsoft.com/office/drawing/2014/main" val="2429343556"/>
                    </a:ext>
                  </a:extLst>
                </a:gridCol>
                <a:gridCol w="907236">
                  <a:extLst>
                    <a:ext uri="{9D8B030D-6E8A-4147-A177-3AD203B41FA5}">
                      <a16:colId xmlns:a16="http://schemas.microsoft.com/office/drawing/2014/main" val="506802130"/>
                    </a:ext>
                  </a:extLst>
                </a:gridCol>
              </a:tblGrid>
              <a:tr h="458630">
                <a:tc>
                  <a:txBody>
                    <a:bodyPr/>
                    <a:lstStyle/>
                    <a:p>
                      <a:pPr>
                        <a:lnSpc>
                          <a:spcPct val="107000"/>
                        </a:lnSpc>
                        <a:spcAft>
                          <a:spcPts val="0"/>
                        </a:spcAft>
                      </a:pPr>
                      <a:r>
                        <a:rPr lang="nl-NL" sz="1200" b="1">
                          <a:solidFill>
                            <a:schemeClr val="bg1">
                              <a:lumMod val="50000"/>
                            </a:schemeClr>
                          </a:solidFill>
                          <a:effectLst/>
                          <a:latin typeface="+mj-lt"/>
                          <a:ea typeface="Calibri" panose="020F0502020204030204" pitchFamily="34" charset="0"/>
                          <a:cs typeface="Arial"/>
                        </a:rPr>
                        <a:t>Project</a:t>
                      </a:r>
                      <a:r>
                        <a:rPr lang="nl-NL" sz="1200" b="1" baseline="0">
                          <a:solidFill>
                            <a:schemeClr val="bg1">
                              <a:lumMod val="50000"/>
                            </a:schemeClr>
                          </a:solidFill>
                          <a:effectLst/>
                          <a:latin typeface="+mj-lt"/>
                          <a:ea typeface="Calibri" panose="020F0502020204030204" pitchFamily="34" charset="0"/>
                          <a:cs typeface="Arial"/>
                        </a:rPr>
                        <a:t> nr.</a:t>
                      </a:r>
                      <a:endParaRPr lang="nl-NL" sz="1200" b="1">
                        <a:solidFill>
                          <a:schemeClr val="bg1">
                            <a:lumMod val="50000"/>
                          </a:schemeClr>
                        </a:solidFill>
                        <a:effectLst/>
                        <a:latin typeface="+mj-lt"/>
                        <a:ea typeface="Calibri" panose="020F0502020204030204" pitchFamily="34" charset="0"/>
                        <a:cs typeface="Arial"/>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Omschrijving</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Type</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OHW</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Initiatief</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Oplevering</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err="1">
                          <a:solidFill>
                            <a:schemeClr val="bg1">
                              <a:lumMod val="50000"/>
                            </a:schemeClr>
                          </a:solidFill>
                          <a:effectLst/>
                        </a:rPr>
                        <a:t>Implemen-tatie</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extLst>
                  <a:ext uri="{0D108BD9-81ED-4DB2-BD59-A6C34878D82A}">
                    <a16:rowId xmlns:a16="http://schemas.microsoft.com/office/drawing/2014/main" val="314783021"/>
                  </a:ext>
                </a:extLst>
              </a:tr>
              <a:tr h="415013">
                <a:tc>
                  <a:txBody>
                    <a:bodyPr/>
                    <a:lstStyle/>
                    <a:p>
                      <a:pPr marL="228600" lvl="0" indent="-228600">
                        <a:lnSpc>
                          <a:spcPct val="107000"/>
                        </a:lnSpc>
                        <a:spcAft>
                          <a:spcPts val="0"/>
                        </a:spcAft>
                        <a:buNone/>
                      </a:pPr>
                      <a:r>
                        <a:rPr lang="nl-NL" sz="1200" b="0">
                          <a:solidFill>
                            <a:schemeClr val="tx1"/>
                          </a:solidFill>
                          <a:effectLst/>
                          <a:latin typeface="Arial"/>
                          <a:cs typeface="Arial"/>
                          <a:hlinkClick r:id="rId3" action="ppaction://hlinksldjump"/>
                        </a:rPr>
                        <a:t>SCE21003</a:t>
                      </a:r>
                      <a:endParaRPr lang="nl-NL" sz="1200" b="0">
                        <a:solidFill>
                          <a:schemeClr val="tx1"/>
                        </a:solidFill>
                        <a:effectLst/>
                        <a:latin typeface="Arial"/>
                        <a:cs typeface="Arial"/>
                      </a:endParaRPr>
                    </a:p>
                  </a:txBody>
                  <a:tcPr marL="63353" marR="63353" marT="0" marB="0"/>
                </a:tc>
                <a:tc>
                  <a:txBody>
                    <a:bodyPr/>
                    <a:lstStyle/>
                    <a:p>
                      <a:pPr lvl="0">
                        <a:buNone/>
                      </a:pPr>
                      <a:r>
                        <a:rPr lang="nl-NL" sz="1200">
                          <a:latin typeface="Arial"/>
                          <a:cs typeface="Arial"/>
                          <a:hlinkClick r:id="rId3" action="ppaction://hlinksldjump"/>
                        </a:rPr>
                        <a:t>Verantwoordelijkheid accountant bij deponering jaarrekening</a:t>
                      </a:r>
                      <a:endParaRPr lang="nl-NL" sz="1200">
                        <a:latin typeface="Arial"/>
                        <a:cs typeface="Arial"/>
                      </a:endParaRPr>
                    </a:p>
                  </a:txBody>
                  <a:tcPr marL="63353" marR="63353" marT="0" marB="0"/>
                </a:tc>
                <a:tc>
                  <a:txBody>
                    <a:bodyPr/>
                    <a:lstStyle/>
                    <a:p>
                      <a:pPr lvl="0">
                        <a:buNone/>
                      </a:pPr>
                      <a:r>
                        <a:rPr lang="nl-NL" sz="1200">
                          <a:latin typeface="Arial"/>
                          <a:cs typeface="Arial"/>
                        </a:rPr>
                        <a:t>HR</a:t>
                      </a:r>
                    </a:p>
                  </a:txBody>
                  <a:tcPr marL="63353" marR="63353" marT="0" marB="0"/>
                </a:tc>
                <a:tc>
                  <a:txBody>
                    <a:bodyPr/>
                    <a:lstStyle/>
                    <a:p>
                      <a:pPr lvl="0">
                        <a:buNone/>
                      </a:pPr>
                      <a:r>
                        <a:rPr lang="nl-NL" sz="1200">
                          <a:latin typeface="Arial"/>
                          <a:cs typeface="Arial"/>
                        </a:rPr>
                        <a:t>Ja</a:t>
                      </a:r>
                    </a:p>
                  </a:txBody>
                  <a:tcPr marL="63353" marR="63353" marT="0" marB="0"/>
                </a:tc>
                <a:tc>
                  <a:txBody>
                    <a:bodyPr/>
                    <a:lstStyle/>
                    <a:p>
                      <a:pPr lvl="0">
                        <a:buNone/>
                      </a:pPr>
                      <a:r>
                        <a:rPr lang="nl-NL" sz="1200">
                          <a:latin typeface="Arial"/>
                          <a:cs typeface="Arial"/>
                        </a:rPr>
                        <a:t>SCE</a:t>
                      </a:r>
                    </a:p>
                  </a:txBody>
                  <a:tcPr marL="63353" marR="63353" marT="0" marB="0"/>
                </a:tc>
                <a:tc>
                  <a:txBody>
                    <a:bodyPr/>
                    <a:lstStyle/>
                    <a:p>
                      <a:pPr lvl="0">
                        <a:buNone/>
                      </a:pPr>
                      <a:r>
                        <a:rPr lang="nl-NL" sz="1200">
                          <a:latin typeface="Arial"/>
                          <a:cs typeface="Arial"/>
                        </a:rPr>
                        <a:t>Q3 2022</a:t>
                      </a:r>
                    </a:p>
                  </a:txBody>
                  <a:tcPr marL="63353" marR="63353" marT="0" marB="0"/>
                </a:tc>
                <a:tc>
                  <a:txBody>
                    <a:bodyPr/>
                    <a:lstStyle/>
                    <a:p>
                      <a:pPr lvl="0">
                        <a:buNone/>
                      </a:pPr>
                      <a:endParaRPr lang="nl-NL" sz="1200">
                        <a:solidFill>
                          <a:srgbClr val="FF0000"/>
                        </a:solidFill>
                        <a:latin typeface="Arial"/>
                        <a:cs typeface="Arial"/>
                      </a:endParaRPr>
                    </a:p>
                  </a:txBody>
                  <a:tcPr marL="63353" marR="63353" marT="0" marB="0"/>
                </a:tc>
                <a:extLst>
                  <a:ext uri="{0D108BD9-81ED-4DB2-BD59-A6C34878D82A}">
                    <a16:rowId xmlns:a16="http://schemas.microsoft.com/office/drawing/2014/main" val="2152978618"/>
                  </a:ext>
                </a:extLst>
              </a:tr>
              <a:tr h="400925">
                <a:tc>
                  <a:txBody>
                    <a:bodyPr/>
                    <a:lstStyle/>
                    <a:p>
                      <a:pPr marL="228600" lvl="0" indent="-228600">
                        <a:lnSpc>
                          <a:spcPct val="107000"/>
                        </a:lnSpc>
                        <a:spcAft>
                          <a:spcPts val="0"/>
                        </a:spcAft>
                        <a:buNone/>
                      </a:pPr>
                      <a:r>
                        <a:rPr lang="nl-NL" sz="1200" b="0">
                          <a:solidFill>
                            <a:schemeClr val="tx1"/>
                          </a:solidFill>
                          <a:latin typeface="+mn-lt"/>
                          <a:hlinkClick r:id="rId4" action="ppaction://hlinksldjump"/>
                        </a:rPr>
                        <a:t>SCE21004</a:t>
                      </a:r>
                      <a:endParaRPr lang="nl-NL" sz="1200" b="0">
                        <a:solidFill>
                          <a:schemeClr val="tx1"/>
                        </a:solidFill>
                        <a:latin typeface="+mn-lt"/>
                      </a:endParaRPr>
                    </a:p>
                  </a:txBody>
                  <a:tcPr marL="63353" marR="63353" marT="0" marB="0"/>
                </a:tc>
                <a:tc>
                  <a:txBody>
                    <a:bodyPr/>
                    <a:lstStyle/>
                    <a:p>
                      <a:pPr lvl="0">
                        <a:buNone/>
                      </a:pPr>
                      <a:r>
                        <a:rPr lang="nl-NL" sz="1200">
                          <a:latin typeface="+mn-lt"/>
                          <a:hlinkClick r:id="rId4" action="ppaction://hlinksldjump"/>
                        </a:rPr>
                        <a:t>Toepassing NV NOCLAR</a:t>
                      </a:r>
                      <a:endParaRPr lang="nl-NL" sz="1200">
                        <a:latin typeface="+mn-lt"/>
                      </a:endParaRPr>
                    </a:p>
                  </a:txBody>
                  <a:tcPr marL="63353" marR="63353" marT="0" marB="0"/>
                </a:tc>
                <a:tc>
                  <a:txBody>
                    <a:bodyPr/>
                    <a:lstStyle/>
                    <a:p>
                      <a:pPr lvl="0">
                        <a:buNone/>
                      </a:pPr>
                      <a:r>
                        <a:rPr lang="nl-NL" sz="1200">
                          <a:latin typeface="+mn-lt"/>
                        </a:rPr>
                        <a:t>Ov.</a:t>
                      </a:r>
                    </a:p>
                  </a:txBody>
                  <a:tcPr marL="63353" marR="63353" marT="0" marB="0"/>
                </a:tc>
                <a:tc>
                  <a:txBody>
                    <a:bodyPr/>
                    <a:lstStyle/>
                    <a:p>
                      <a:pPr lvl="0">
                        <a:buNone/>
                      </a:pPr>
                      <a:r>
                        <a:rPr lang="nl-NL" sz="1200">
                          <a:latin typeface="+mn-lt"/>
                          <a:cs typeface="Arial"/>
                        </a:rPr>
                        <a:t>Ja</a:t>
                      </a:r>
                    </a:p>
                  </a:txBody>
                  <a:tcPr marL="63353" marR="63353" marT="0" marB="0"/>
                </a:tc>
                <a:tc>
                  <a:txBody>
                    <a:bodyPr/>
                    <a:lstStyle/>
                    <a:p>
                      <a:pPr lvl="0">
                        <a:buNone/>
                      </a:pPr>
                      <a:r>
                        <a:rPr lang="nl-NL" sz="1200">
                          <a:latin typeface="+mn-lt"/>
                        </a:rPr>
                        <a:t>SCE</a:t>
                      </a:r>
                    </a:p>
                  </a:txBody>
                  <a:tcPr marL="63353" marR="63353" marT="0" marB="0"/>
                </a:tc>
                <a:tc>
                  <a:txBody>
                    <a:bodyPr/>
                    <a:lstStyle/>
                    <a:p>
                      <a:pPr lvl="0">
                        <a:buNone/>
                      </a:pPr>
                      <a:r>
                        <a:rPr lang="nl-NL" sz="1200">
                          <a:latin typeface="+mn-lt"/>
                        </a:rPr>
                        <a:t>Q2 2022</a:t>
                      </a:r>
                    </a:p>
                  </a:txBody>
                  <a:tcPr marL="63353" marR="63353" marT="0" marB="0"/>
                </a:tc>
                <a:tc>
                  <a:txBody>
                    <a:bodyPr/>
                    <a:lstStyle/>
                    <a:p>
                      <a:pPr lvl="0">
                        <a:buNone/>
                      </a:pPr>
                      <a:r>
                        <a:rPr lang="nl-NL" sz="1200">
                          <a:latin typeface="+mn-lt"/>
                          <a:cs typeface="Arial"/>
                        </a:rPr>
                        <a:t>2022</a:t>
                      </a:r>
                    </a:p>
                  </a:txBody>
                  <a:tcPr marL="63353" marR="63353" marT="0" marB="0"/>
                </a:tc>
                <a:extLst>
                  <a:ext uri="{0D108BD9-81ED-4DB2-BD59-A6C34878D82A}">
                    <a16:rowId xmlns:a16="http://schemas.microsoft.com/office/drawing/2014/main" val="1422230884"/>
                  </a:ext>
                </a:extLst>
              </a:tr>
              <a:tr h="407732">
                <a:tc>
                  <a:txBody>
                    <a:bodyPr/>
                    <a:lstStyle/>
                    <a:p>
                      <a:pPr marL="228600" lvl="0" indent="-228600">
                        <a:lnSpc>
                          <a:spcPct val="107000"/>
                        </a:lnSpc>
                        <a:spcAft>
                          <a:spcPts val="0"/>
                        </a:spcAft>
                        <a:buNone/>
                      </a:pPr>
                      <a:r>
                        <a:rPr lang="nl-NL" sz="1200" b="0">
                          <a:solidFill>
                            <a:schemeClr val="tx1"/>
                          </a:solidFill>
                          <a:hlinkClick r:id="rId5" action="ppaction://hlinksldjump"/>
                        </a:rPr>
                        <a:t>SCE21008</a:t>
                      </a:r>
                      <a:endParaRPr lang="nl-NL" sz="1200" b="0">
                        <a:solidFill>
                          <a:schemeClr val="tx1"/>
                        </a:solidFill>
                      </a:endParaRPr>
                    </a:p>
                  </a:txBody>
                  <a:tcPr marL="63353" marR="63353" marT="0" marB="0"/>
                </a:tc>
                <a:tc>
                  <a:txBody>
                    <a:bodyPr/>
                    <a:lstStyle/>
                    <a:p>
                      <a:pPr lvl="0">
                        <a:buNone/>
                      </a:pPr>
                      <a:r>
                        <a:rPr lang="nl-NL" sz="1200">
                          <a:hlinkClick r:id="rId5" action="ppaction://hlinksldjump"/>
                        </a:rPr>
                        <a:t>Implementatie </a:t>
                      </a:r>
                      <a:r>
                        <a:rPr lang="nl-NL" sz="1200" err="1">
                          <a:hlinkClick r:id="rId5" action="ppaction://hlinksldjump"/>
                        </a:rPr>
                        <a:t>CoE</a:t>
                      </a:r>
                      <a:r>
                        <a:rPr lang="nl-NL" sz="1200">
                          <a:hlinkClick r:id="rId5" action="ppaction://hlinksldjump"/>
                        </a:rPr>
                        <a:t> – NAS</a:t>
                      </a:r>
                      <a:endParaRPr lang="nl-NL" sz="1200"/>
                    </a:p>
                    <a:p>
                      <a:pPr lvl="0">
                        <a:buNone/>
                      </a:pPr>
                      <a:endParaRPr lang="nl-NL" sz="1200"/>
                    </a:p>
                  </a:txBody>
                  <a:tcPr marL="63353" marR="63353" marT="0" marB="0"/>
                </a:tc>
                <a:tc>
                  <a:txBody>
                    <a:bodyPr/>
                    <a:lstStyle/>
                    <a:p>
                      <a:pPr lvl="0">
                        <a:buNone/>
                      </a:pPr>
                      <a:r>
                        <a:rPr lang="nl-NL" sz="1200"/>
                        <a:t>Ver.</a:t>
                      </a:r>
                    </a:p>
                  </a:txBody>
                  <a:tcPr marL="63353" marR="63353" marT="0" marB="0"/>
                </a:tc>
                <a:tc>
                  <a:txBody>
                    <a:bodyPr/>
                    <a:lstStyle/>
                    <a:p>
                      <a:pPr lvl="0">
                        <a:buNone/>
                      </a:pPr>
                      <a:r>
                        <a:rPr lang="nl-NL" sz="1200">
                          <a:latin typeface="Arial"/>
                          <a:cs typeface="Arial"/>
                        </a:rPr>
                        <a:t>Ja</a:t>
                      </a:r>
                    </a:p>
                  </a:txBody>
                  <a:tcPr marL="63353" marR="63353" marT="0" marB="0"/>
                </a:tc>
                <a:tc>
                  <a:txBody>
                    <a:bodyPr/>
                    <a:lstStyle/>
                    <a:p>
                      <a:pPr lvl="0">
                        <a:buNone/>
                      </a:pPr>
                      <a:r>
                        <a:rPr lang="nl-NL" sz="1200"/>
                        <a:t>SCE </a:t>
                      </a:r>
                    </a:p>
                  </a:txBody>
                  <a:tcPr marL="63353" marR="63353" marT="0" marB="0"/>
                </a:tc>
                <a:tc>
                  <a:txBody>
                    <a:bodyPr/>
                    <a:lstStyle/>
                    <a:p>
                      <a:pPr lvl="0">
                        <a:buNone/>
                      </a:pPr>
                      <a:r>
                        <a:rPr lang="nl-NL" sz="1200">
                          <a:solidFill>
                            <a:schemeClr val="tx1"/>
                          </a:solidFill>
                        </a:rPr>
                        <a:t>Q3 2022</a:t>
                      </a:r>
                    </a:p>
                  </a:txBody>
                  <a:tcPr marL="63353" marR="63353" marT="0" marB="0"/>
                </a:tc>
                <a:tc>
                  <a:txBody>
                    <a:bodyPr/>
                    <a:lstStyle/>
                    <a:p>
                      <a:pPr lvl="0">
                        <a:buNone/>
                      </a:pPr>
                      <a:r>
                        <a:rPr lang="nl-NL" sz="1200" dirty="0">
                          <a:solidFill>
                            <a:schemeClr val="tx1"/>
                          </a:solidFill>
                          <a:latin typeface="Arial"/>
                          <a:cs typeface="Arial"/>
                        </a:rPr>
                        <a:t>2023</a:t>
                      </a:r>
                    </a:p>
                  </a:txBody>
                  <a:tcPr marL="63353" marR="63353" marT="0" marB="0"/>
                </a:tc>
                <a:extLst>
                  <a:ext uri="{0D108BD9-81ED-4DB2-BD59-A6C34878D82A}">
                    <a16:rowId xmlns:a16="http://schemas.microsoft.com/office/drawing/2014/main" val="3418602359"/>
                  </a:ext>
                </a:extLst>
              </a:tr>
              <a:tr h="407732">
                <a:tc>
                  <a:txBody>
                    <a:bodyPr/>
                    <a:lstStyle/>
                    <a:p>
                      <a:pPr marL="228600" lvl="0" indent="-228600">
                        <a:lnSpc>
                          <a:spcPct val="107000"/>
                        </a:lnSpc>
                        <a:spcAft>
                          <a:spcPts val="0"/>
                        </a:spcAft>
                        <a:buNone/>
                      </a:pPr>
                      <a:r>
                        <a:rPr lang="nl-NL" sz="1200" b="0">
                          <a:solidFill>
                            <a:schemeClr val="tx1"/>
                          </a:solidFill>
                          <a:hlinkClick r:id="rId6" action="ppaction://hlinksldjump"/>
                        </a:rPr>
                        <a:t>SCE21009</a:t>
                      </a:r>
                      <a:endParaRPr lang="nl-NL" sz="1200" b="0">
                        <a:solidFill>
                          <a:schemeClr val="tx1"/>
                        </a:solidFill>
                      </a:endParaRPr>
                    </a:p>
                  </a:txBody>
                  <a:tcPr marL="63353" marR="63353" marT="0" marB="0"/>
                </a:tc>
                <a:tc>
                  <a:txBody>
                    <a:bodyPr/>
                    <a:lstStyle/>
                    <a:p>
                      <a:pPr lvl="0">
                        <a:buNone/>
                      </a:pPr>
                      <a:r>
                        <a:rPr lang="nl-NL" sz="1200">
                          <a:hlinkClick r:id="rId6" action="ppaction://hlinksldjump"/>
                        </a:rPr>
                        <a:t>Implementatie </a:t>
                      </a:r>
                      <a:r>
                        <a:rPr lang="nl-NL" sz="1200" err="1">
                          <a:hlinkClick r:id="rId6" action="ppaction://hlinksldjump"/>
                        </a:rPr>
                        <a:t>CoE</a:t>
                      </a:r>
                      <a:r>
                        <a:rPr lang="nl-NL" sz="1200">
                          <a:hlinkClick r:id="rId6" action="ppaction://hlinksldjump"/>
                        </a:rPr>
                        <a:t> – FEES</a:t>
                      </a:r>
                      <a:endParaRPr lang="nl-NL" sz="1200"/>
                    </a:p>
                    <a:p>
                      <a:pPr lvl="0">
                        <a:buNone/>
                      </a:pPr>
                      <a:endParaRPr lang="nl-NL" sz="1200"/>
                    </a:p>
                  </a:txBody>
                  <a:tcPr marL="63353" marR="63353" marT="0" marB="0"/>
                </a:tc>
                <a:tc>
                  <a:txBody>
                    <a:bodyPr/>
                    <a:lstStyle/>
                    <a:p>
                      <a:pPr lvl="0">
                        <a:buNone/>
                      </a:pPr>
                      <a:r>
                        <a:rPr lang="nl-NL" sz="1200"/>
                        <a:t>Ver.</a:t>
                      </a:r>
                    </a:p>
                  </a:txBody>
                  <a:tcPr marL="63353" marR="63353" marT="0" marB="0"/>
                </a:tc>
                <a:tc>
                  <a:txBody>
                    <a:bodyPr/>
                    <a:lstStyle/>
                    <a:p>
                      <a:pPr lvl="0">
                        <a:buNone/>
                      </a:pPr>
                      <a:r>
                        <a:rPr lang="nl-NL" sz="1200">
                          <a:latin typeface="Arial"/>
                          <a:cs typeface="Arial"/>
                        </a:rPr>
                        <a:t>Ja</a:t>
                      </a:r>
                    </a:p>
                  </a:txBody>
                  <a:tcPr marL="63353" marR="63353" marT="0" marB="0"/>
                </a:tc>
                <a:tc>
                  <a:txBody>
                    <a:bodyPr/>
                    <a:lstStyle/>
                    <a:p>
                      <a:pPr lvl="0">
                        <a:buNone/>
                      </a:pPr>
                      <a:r>
                        <a:rPr lang="nl-NL" sz="1200"/>
                        <a:t>SCE </a:t>
                      </a:r>
                    </a:p>
                  </a:txBody>
                  <a:tcPr marL="63353" marR="63353" marT="0" marB="0"/>
                </a:tc>
                <a:tc>
                  <a:txBody>
                    <a:bodyPr/>
                    <a:lstStyle/>
                    <a:p>
                      <a:pPr lvl="0">
                        <a:buNone/>
                      </a:pPr>
                      <a:r>
                        <a:rPr lang="nl-NL" sz="1200">
                          <a:solidFill>
                            <a:schemeClr val="tx1"/>
                          </a:solidFill>
                        </a:rPr>
                        <a:t>Q3 2022</a:t>
                      </a:r>
                    </a:p>
                  </a:txBody>
                  <a:tcPr marL="63353" marR="63353" marT="0" marB="0"/>
                </a:tc>
                <a:tc>
                  <a:txBody>
                    <a:bodyPr/>
                    <a:lstStyle/>
                    <a:p>
                      <a:pPr lvl="0">
                        <a:buNone/>
                      </a:pPr>
                      <a:r>
                        <a:rPr lang="nl-NL" sz="1200">
                          <a:solidFill>
                            <a:schemeClr val="tx1"/>
                          </a:solidFill>
                          <a:latin typeface="Arial"/>
                          <a:cs typeface="Arial"/>
                        </a:rPr>
                        <a:t>2023</a:t>
                      </a:r>
                    </a:p>
                  </a:txBody>
                  <a:tcPr marL="63353" marR="63353" marT="0" marB="0"/>
                </a:tc>
                <a:extLst>
                  <a:ext uri="{0D108BD9-81ED-4DB2-BD59-A6C34878D82A}">
                    <a16:rowId xmlns:a16="http://schemas.microsoft.com/office/drawing/2014/main" val="1449892422"/>
                  </a:ext>
                </a:extLst>
              </a:tr>
              <a:tr h="407732">
                <a:tc>
                  <a:txBody>
                    <a:bodyPr/>
                    <a:lstStyle/>
                    <a:p>
                      <a:pPr marL="228600" lvl="0" indent="-228600">
                        <a:lnSpc>
                          <a:spcPct val="107000"/>
                        </a:lnSpc>
                        <a:spcAft>
                          <a:spcPts val="0"/>
                        </a:spcAft>
                        <a:buNone/>
                      </a:pPr>
                      <a:r>
                        <a:rPr lang="nl-NL" sz="1200" b="0">
                          <a:solidFill>
                            <a:schemeClr val="tx1"/>
                          </a:solidFill>
                          <a:effectLst/>
                          <a:latin typeface="Arial"/>
                          <a:cs typeface="Arial"/>
                          <a:hlinkClick r:id="rId7" action="ppaction://hlinksldjump"/>
                        </a:rPr>
                        <a:t>SCE21010</a:t>
                      </a:r>
                      <a:endParaRPr lang="nl-NL" sz="1200" b="0">
                        <a:solidFill>
                          <a:schemeClr val="tx1"/>
                        </a:solidFill>
                        <a:effectLst/>
                        <a:latin typeface="Arial"/>
                        <a:cs typeface="Arial"/>
                      </a:endParaRPr>
                    </a:p>
                  </a:txBody>
                  <a:tcPr marL="63353" marR="63353" marT="0" marB="0"/>
                </a:tc>
                <a:tc>
                  <a:txBody>
                    <a:bodyPr/>
                    <a:lstStyle/>
                    <a:p>
                      <a:pPr lvl="0">
                        <a:buNone/>
                      </a:pPr>
                      <a:r>
                        <a:rPr lang="nl-NL" sz="1200">
                          <a:latin typeface="Arial"/>
                          <a:cs typeface="Arial"/>
                          <a:hlinkClick r:id="rId7" action="ppaction://hlinksldjump"/>
                        </a:rPr>
                        <a:t>Implementatie </a:t>
                      </a:r>
                      <a:r>
                        <a:rPr lang="nl-NL" sz="1200" err="1">
                          <a:latin typeface="Arial"/>
                          <a:cs typeface="Arial"/>
                          <a:hlinkClick r:id="rId7" action="ppaction://hlinksldjump"/>
                        </a:rPr>
                        <a:t>CoE</a:t>
                      </a:r>
                      <a:r>
                        <a:rPr lang="nl-NL" sz="1200">
                          <a:latin typeface="Arial"/>
                          <a:cs typeface="Arial"/>
                          <a:hlinkClick r:id="rId7" action="ppaction://hlinksldjump"/>
                        </a:rPr>
                        <a:t> – PIE</a:t>
                      </a:r>
                      <a:endParaRPr lang="nl-NL" sz="1200">
                        <a:latin typeface="Arial"/>
                        <a:cs typeface="Arial"/>
                      </a:endParaRPr>
                    </a:p>
                    <a:p>
                      <a:pPr lvl="0">
                        <a:buNone/>
                      </a:pPr>
                      <a:endParaRPr lang="nl-NL" sz="1200">
                        <a:latin typeface="Arial"/>
                        <a:cs typeface="Arial"/>
                      </a:endParaRPr>
                    </a:p>
                  </a:txBody>
                  <a:tcPr marL="63353" marR="63353" marT="0" marB="0"/>
                </a:tc>
                <a:tc>
                  <a:txBody>
                    <a:bodyPr/>
                    <a:lstStyle/>
                    <a:p>
                      <a:pPr lvl="0">
                        <a:buNone/>
                      </a:pPr>
                      <a:r>
                        <a:rPr lang="nl-NL" sz="1200">
                          <a:latin typeface="Arial"/>
                          <a:cs typeface="Arial"/>
                        </a:rPr>
                        <a:t>Ver.</a:t>
                      </a:r>
                    </a:p>
                  </a:txBody>
                  <a:tcPr marL="63353" marR="63353" marT="0" marB="0"/>
                </a:tc>
                <a:tc>
                  <a:txBody>
                    <a:bodyPr/>
                    <a:lstStyle/>
                    <a:p>
                      <a:pPr lvl="0">
                        <a:buNone/>
                      </a:pPr>
                      <a:r>
                        <a:rPr lang="nl-NL" sz="1200">
                          <a:latin typeface="Arial"/>
                          <a:cs typeface="Arial"/>
                        </a:rPr>
                        <a:t>Nee</a:t>
                      </a:r>
                    </a:p>
                  </a:txBody>
                  <a:tcPr marL="63353" marR="63353" marT="0" marB="0"/>
                </a:tc>
                <a:tc>
                  <a:txBody>
                    <a:bodyPr/>
                    <a:lstStyle/>
                    <a:p>
                      <a:pPr lvl="0">
                        <a:buNone/>
                      </a:pPr>
                      <a:r>
                        <a:rPr lang="nl-NL" sz="1200">
                          <a:latin typeface="Arial"/>
                          <a:cs typeface="Arial"/>
                        </a:rPr>
                        <a:t>SCE</a:t>
                      </a:r>
                    </a:p>
                  </a:txBody>
                  <a:tcPr marL="63353" marR="63353" marT="0" marB="0"/>
                </a:tc>
                <a:tc>
                  <a:txBody>
                    <a:bodyPr/>
                    <a:lstStyle/>
                    <a:p>
                      <a:pPr lvl="0">
                        <a:buNone/>
                      </a:pPr>
                      <a:r>
                        <a:rPr lang="nl-NL" sz="1200">
                          <a:solidFill>
                            <a:schemeClr val="tx1"/>
                          </a:solidFill>
                          <a:latin typeface="Arial"/>
                          <a:cs typeface="Arial"/>
                        </a:rPr>
                        <a:t>PM</a:t>
                      </a:r>
                    </a:p>
                  </a:txBody>
                  <a:tcPr marL="63353" marR="63353" marT="0" marB="0"/>
                </a:tc>
                <a:tc>
                  <a:txBody>
                    <a:bodyPr/>
                    <a:lstStyle/>
                    <a:p>
                      <a:pPr lvl="0">
                        <a:buNone/>
                      </a:pPr>
                      <a:r>
                        <a:rPr lang="nl-NL" sz="1200">
                          <a:solidFill>
                            <a:schemeClr val="tx1"/>
                          </a:solidFill>
                          <a:latin typeface="Arial"/>
                          <a:cs typeface="Arial"/>
                        </a:rPr>
                        <a:t>PM</a:t>
                      </a:r>
                    </a:p>
                  </a:txBody>
                  <a:tcPr marL="63353" marR="63353" marT="0" marB="0"/>
                </a:tc>
                <a:extLst>
                  <a:ext uri="{0D108BD9-81ED-4DB2-BD59-A6C34878D82A}">
                    <a16:rowId xmlns:a16="http://schemas.microsoft.com/office/drawing/2014/main" val="832477322"/>
                  </a:ext>
                </a:extLst>
              </a:tr>
              <a:tr h="420545">
                <a:tc>
                  <a:txBody>
                    <a:bodyPr/>
                    <a:lstStyle/>
                    <a:p>
                      <a:pPr marL="228600" marR="0" lvl="0" indent="-228600" algn="l" defTabSz="914400" rtl="0" eaLnBrk="1" fontAlgn="auto" latinLnBrk="0" hangingPunct="1">
                        <a:lnSpc>
                          <a:spcPct val="107000"/>
                        </a:lnSpc>
                        <a:spcBef>
                          <a:spcPts val="0"/>
                        </a:spcBef>
                        <a:spcAft>
                          <a:spcPts val="0"/>
                        </a:spcAft>
                        <a:buClrTx/>
                        <a:buSzTx/>
                        <a:buFontTx/>
                        <a:buNone/>
                        <a:tabLst/>
                        <a:defRPr/>
                      </a:pPr>
                      <a:r>
                        <a:rPr lang="nl-NL" sz="1200" b="0" dirty="0">
                          <a:solidFill>
                            <a:schemeClr val="tx1"/>
                          </a:solidFill>
                          <a:latin typeface="+mn-lt"/>
                          <a:hlinkClick r:id="rId8" action="ppaction://hlinksldjump"/>
                        </a:rPr>
                        <a:t>SCA20003</a:t>
                      </a:r>
                      <a:endParaRPr lang="nl-NL" sz="1200" b="0" dirty="0">
                        <a:solidFill>
                          <a:schemeClr val="tx1"/>
                        </a:solidFill>
                        <a:latin typeface="+mn-lt"/>
                      </a:endParaRPr>
                    </a:p>
                    <a:p>
                      <a:pPr marL="228600" lvl="0" indent="-228600">
                        <a:lnSpc>
                          <a:spcPct val="107000"/>
                        </a:lnSpc>
                        <a:spcAft>
                          <a:spcPts val="0"/>
                        </a:spcAft>
                        <a:buNone/>
                      </a:pPr>
                      <a:endParaRPr lang="nl-NL" sz="1200" b="0" strike="noStrike" dirty="0">
                        <a:solidFill>
                          <a:schemeClr val="tx1"/>
                        </a:solidFill>
                        <a:latin typeface="+mn-lt"/>
                      </a:endParaRPr>
                    </a:p>
                  </a:txBody>
                  <a:tcPr marL="63353" marR="63353" marT="0" marB="0"/>
                </a:tc>
                <a:tc>
                  <a:txBody>
                    <a:bodyPr/>
                    <a:lstStyle/>
                    <a:p>
                      <a:pPr lvl="0">
                        <a:buNone/>
                      </a:pPr>
                      <a:r>
                        <a:rPr lang="nl-NL" sz="1200" strike="noStrike" dirty="0">
                          <a:solidFill>
                            <a:schemeClr val="tx1"/>
                          </a:solidFill>
                          <a:latin typeface="+mn-lt"/>
                          <a:hlinkClick r:id="rId8" action="ppaction://hlinksldjump"/>
                        </a:rPr>
                        <a:t>SBR Assurance / </a:t>
                      </a:r>
                      <a:r>
                        <a:rPr lang="nl-NL" sz="1200" kern="1200" dirty="0">
                          <a:solidFill>
                            <a:schemeClr val="dk1"/>
                          </a:solidFill>
                          <a:latin typeface="Arial"/>
                          <a:ea typeface="+mn-ea"/>
                          <a:cs typeface="Arial"/>
                          <a:hlinkClick r:id="rId8" action="ppaction://hlinksldjump"/>
                        </a:rPr>
                        <a:t>Elektronisch rapporteren</a:t>
                      </a:r>
                      <a:endParaRPr lang="nl-NL" sz="1200" kern="1200" dirty="0">
                        <a:solidFill>
                          <a:schemeClr val="dk1"/>
                        </a:solidFill>
                        <a:latin typeface="Arial"/>
                        <a:ea typeface="+mn-ea"/>
                        <a:cs typeface="Arial"/>
                      </a:endParaRPr>
                    </a:p>
                  </a:txBody>
                  <a:tcPr marL="63353" marR="63353" marT="0" marB="0"/>
                </a:tc>
                <a:tc>
                  <a:txBody>
                    <a:bodyPr/>
                    <a:lstStyle/>
                    <a:p>
                      <a:pPr lvl="0">
                        <a:buNone/>
                      </a:pPr>
                      <a:r>
                        <a:rPr lang="nl-NL" sz="1200" strike="noStrike">
                          <a:solidFill>
                            <a:schemeClr val="tx1"/>
                          </a:solidFill>
                          <a:latin typeface="+mn-lt"/>
                        </a:rPr>
                        <a:t>NV/Alert</a:t>
                      </a:r>
                    </a:p>
                  </a:txBody>
                  <a:tcPr marL="63353" marR="63353" marT="0" marB="0"/>
                </a:tc>
                <a:tc>
                  <a:txBody>
                    <a:bodyPr/>
                    <a:lstStyle/>
                    <a:p>
                      <a:pPr lvl="0">
                        <a:buNone/>
                      </a:pPr>
                      <a:r>
                        <a:rPr lang="nl-NL" sz="1200" strike="noStrike">
                          <a:solidFill>
                            <a:schemeClr val="tx1"/>
                          </a:solidFill>
                          <a:latin typeface="+mn-lt"/>
                          <a:cs typeface="Arial"/>
                        </a:rPr>
                        <a:t>Ja</a:t>
                      </a:r>
                    </a:p>
                  </a:txBody>
                  <a:tcPr marL="63353" marR="63353" marT="0" marB="0"/>
                </a:tc>
                <a:tc>
                  <a:txBody>
                    <a:bodyPr/>
                    <a:lstStyle/>
                    <a:p>
                      <a:pPr lvl="0">
                        <a:buNone/>
                      </a:pPr>
                      <a:r>
                        <a:rPr lang="nl-NL" sz="1200" strike="noStrike">
                          <a:solidFill>
                            <a:schemeClr val="tx1"/>
                          </a:solidFill>
                          <a:latin typeface="+mn-lt"/>
                        </a:rPr>
                        <a:t>SBR </a:t>
                      </a:r>
                    </a:p>
                  </a:txBody>
                  <a:tcPr marL="63353" marR="63353" marT="0" marB="0"/>
                </a:tc>
                <a:tc>
                  <a:txBody>
                    <a:bodyPr/>
                    <a:lstStyle/>
                    <a:p>
                      <a:pPr lvl="0">
                        <a:buNone/>
                      </a:pPr>
                      <a:r>
                        <a:rPr lang="nl-NL" sz="1200" strike="noStrike">
                          <a:solidFill>
                            <a:schemeClr val="tx1"/>
                          </a:solidFill>
                          <a:latin typeface="+mn-lt"/>
                        </a:rPr>
                        <a:t>PM 2022 </a:t>
                      </a:r>
                    </a:p>
                  </a:txBody>
                  <a:tcPr marL="63353" marR="63353" marT="0" marB="0"/>
                </a:tc>
                <a:tc>
                  <a:txBody>
                    <a:bodyPr/>
                    <a:lstStyle/>
                    <a:p>
                      <a:pPr lvl="0">
                        <a:buNone/>
                      </a:pPr>
                      <a:r>
                        <a:rPr lang="nl-NL" sz="1200" strike="noStrike">
                          <a:solidFill>
                            <a:schemeClr val="tx1"/>
                          </a:solidFill>
                          <a:latin typeface="+mn-lt"/>
                          <a:cs typeface="Arial"/>
                        </a:rPr>
                        <a:t>2022</a:t>
                      </a:r>
                    </a:p>
                  </a:txBody>
                  <a:tcPr marL="63353" marR="63353" marT="0" marB="0"/>
                </a:tc>
                <a:extLst>
                  <a:ext uri="{0D108BD9-81ED-4DB2-BD59-A6C34878D82A}">
                    <a16:rowId xmlns:a16="http://schemas.microsoft.com/office/drawing/2014/main" val="3452025621"/>
                  </a:ext>
                </a:extLst>
              </a:tr>
              <a:tr h="407732">
                <a:tc>
                  <a:txBody>
                    <a:bodyPr/>
                    <a:lstStyle/>
                    <a:p>
                      <a:pPr marL="228600" lvl="0" indent="-228600">
                        <a:lnSpc>
                          <a:spcPct val="107000"/>
                        </a:lnSpc>
                        <a:spcAft>
                          <a:spcPts val="0"/>
                        </a:spcAft>
                        <a:buNone/>
                      </a:pPr>
                      <a:r>
                        <a:rPr lang="nl-NL" sz="1200" b="0" strike="noStrike" dirty="0">
                          <a:solidFill>
                            <a:schemeClr val="tx1"/>
                          </a:solidFill>
                          <a:latin typeface="+mn-lt"/>
                          <a:hlinkClick r:id="rId9" action="ppaction://hlinksldjump"/>
                        </a:rPr>
                        <a:t>ACB21005</a:t>
                      </a:r>
                      <a:endParaRPr lang="nl-NL" sz="1200" b="0" strike="noStrike" dirty="0">
                        <a:solidFill>
                          <a:schemeClr val="tx1"/>
                        </a:solidFill>
                        <a:latin typeface="+mn-lt"/>
                      </a:endParaRPr>
                    </a:p>
                  </a:txBody>
                  <a:tcPr marL="63353" marR="63353" marT="0" marB="0"/>
                </a:tc>
                <a:tc>
                  <a:txBody>
                    <a:bodyPr/>
                    <a:lstStyle/>
                    <a:p>
                      <a:pPr lvl="0">
                        <a:buNone/>
                      </a:pPr>
                      <a:r>
                        <a:rPr lang="nl-NL" sz="1200" strike="noStrike" dirty="0">
                          <a:solidFill>
                            <a:schemeClr val="tx1"/>
                          </a:solidFill>
                          <a:latin typeface="+mn-lt"/>
                          <a:hlinkClick r:id="rId9" action="ppaction://hlinksldjump"/>
                        </a:rPr>
                        <a:t>Covid-19 – NOW protocollen, update HR </a:t>
                      </a:r>
                      <a:endParaRPr lang="nl-NL" sz="1200" strike="noStrike" dirty="0">
                        <a:solidFill>
                          <a:schemeClr val="tx1"/>
                        </a:solidFill>
                        <a:latin typeface="+mn-lt"/>
                      </a:endParaRPr>
                    </a:p>
                  </a:txBody>
                  <a:tcPr marL="63353" marR="63353" marT="0" marB="0"/>
                </a:tc>
                <a:tc>
                  <a:txBody>
                    <a:bodyPr/>
                    <a:lstStyle/>
                    <a:p>
                      <a:pPr lvl="0">
                        <a:buNone/>
                      </a:pPr>
                      <a:r>
                        <a:rPr lang="nl-NL" sz="1200" strike="noStrike">
                          <a:solidFill>
                            <a:schemeClr val="tx1"/>
                          </a:solidFill>
                          <a:latin typeface="+mn-lt"/>
                        </a:rPr>
                        <a:t>HR / Ov.</a:t>
                      </a:r>
                    </a:p>
                  </a:txBody>
                  <a:tcPr marL="63353" marR="63353" marT="0" marB="0"/>
                </a:tc>
                <a:tc>
                  <a:txBody>
                    <a:bodyPr/>
                    <a:lstStyle/>
                    <a:p>
                      <a:pPr lvl="0">
                        <a:buNone/>
                      </a:pPr>
                      <a:r>
                        <a:rPr lang="nl-NL" sz="1200" strike="noStrike">
                          <a:solidFill>
                            <a:schemeClr val="tx1"/>
                          </a:solidFill>
                          <a:latin typeface="+mn-lt"/>
                          <a:cs typeface="Arial"/>
                        </a:rPr>
                        <a:t>Nee</a:t>
                      </a:r>
                    </a:p>
                  </a:txBody>
                  <a:tcPr marL="63353" marR="63353" marT="0" marB="0"/>
                </a:tc>
                <a:tc>
                  <a:txBody>
                    <a:bodyPr/>
                    <a:lstStyle/>
                    <a:p>
                      <a:pPr lvl="0">
                        <a:buNone/>
                      </a:pPr>
                      <a:r>
                        <a:rPr lang="nl-NL" sz="1200" strike="noStrike">
                          <a:solidFill>
                            <a:schemeClr val="tx1"/>
                          </a:solidFill>
                          <a:latin typeface="+mn-lt"/>
                        </a:rPr>
                        <a:t>ACB / Bestuur</a:t>
                      </a:r>
                    </a:p>
                  </a:txBody>
                  <a:tcPr marL="63353" marR="63353" marT="0" marB="0"/>
                </a:tc>
                <a:tc>
                  <a:txBody>
                    <a:bodyPr/>
                    <a:lstStyle/>
                    <a:p>
                      <a:pPr lvl="0">
                        <a:buNone/>
                      </a:pPr>
                      <a:r>
                        <a:rPr lang="nl-NL" sz="1200" strike="noStrike">
                          <a:solidFill>
                            <a:schemeClr val="tx1"/>
                          </a:solidFill>
                          <a:latin typeface="+mn-lt"/>
                        </a:rPr>
                        <a:t>doorlopend</a:t>
                      </a:r>
                    </a:p>
                  </a:txBody>
                  <a:tcPr marL="63353" marR="63353" marT="0" marB="0"/>
                </a:tc>
                <a:tc>
                  <a:txBody>
                    <a:bodyPr/>
                    <a:lstStyle/>
                    <a:p>
                      <a:pPr lvl="0">
                        <a:buNone/>
                      </a:pPr>
                      <a:endParaRPr lang="nl-NL" sz="1200" strike="noStrike">
                        <a:solidFill>
                          <a:schemeClr val="tx1"/>
                        </a:solidFill>
                        <a:latin typeface="+mn-lt"/>
                        <a:cs typeface="Arial"/>
                      </a:endParaRPr>
                    </a:p>
                  </a:txBody>
                  <a:tcPr marL="63353" marR="63353" marT="0" marB="0"/>
                </a:tc>
                <a:extLst>
                  <a:ext uri="{0D108BD9-81ED-4DB2-BD59-A6C34878D82A}">
                    <a16:rowId xmlns:a16="http://schemas.microsoft.com/office/drawing/2014/main" val="334022756"/>
                  </a:ext>
                </a:extLst>
              </a:tr>
              <a:tr h="407732">
                <a:tc>
                  <a:txBody>
                    <a:bodyPr/>
                    <a:lstStyle/>
                    <a:p>
                      <a:pPr marL="228600" lvl="0" indent="-228600">
                        <a:lnSpc>
                          <a:spcPct val="107000"/>
                        </a:lnSpc>
                        <a:spcAft>
                          <a:spcPts val="0"/>
                        </a:spcAft>
                        <a:buNone/>
                      </a:pPr>
                      <a:r>
                        <a:rPr lang="nl-NL" sz="1200" b="0" strike="noStrike">
                          <a:solidFill>
                            <a:schemeClr val="tx1"/>
                          </a:solidFill>
                          <a:latin typeface="+mn-lt"/>
                          <a:hlinkClick r:id="rId10" action="ppaction://hlinksldjump"/>
                        </a:rPr>
                        <a:t>SCA20004</a:t>
                      </a:r>
                      <a:endParaRPr lang="nl-NL" sz="1200" b="0" strike="noStrike">
                        <a:solidFill>
                          <a:schemeClr val="tx1"/>
                        </a:solidFill>
                        <a:latin typeface="+mn-lt"/>
                      </a:endParaRPr>
                    </a:p>
                  </a:txBody>
                  <a:tcPr marL="63353" marR="63353" marT="0" marB="0"/>
                </a:tc>
                <a:tc>
                  <a:txBody>
                    <a:bodyPr/>
                    <a:lstStyle/>
                    <a:p>
                      <a:pPr lvl="0">
                        <a:buNone/>
                      </a:pPr>
                      <a:r>
                        <a:rPr lang="nl-NL" sz="1200" strike="noStrike">
                          <a:solidFill>
                            <a:schemeClr val="tx1"/>
                          </a:solidFill>
                          <a:latin typeface="+mn-lt"/>
                          <a:hlinkClick r:id="rId10" action="ppaction://hlinksldjump"/>
                        </a:rPr>
                        <a:t>Herziening Standaard 4400N – Overeengekomen specifieke </a:t>
                      </a:r>
                      <a:r>
                        <a:rPr lang="nl-NL" sz="1200" strike="noStrike" err="1">
                          <a:solidFill>
                            <a:schemeClr val="tx1"/>
                          </a:solidFill>
                          <a:latin typeface="+mn-lt"/>
                          <a:hlinkClick r:id="rId10" action="ppaction://hlinksldjump"/>
                        </a:rPr>
                        <a:t>werkzmhd</a:t>
                      </a:r>
                      <a:endParaRPr lang="nl-NL" sz="1200" strike="noStrike">
                        <a:solidFill>
                          <a:schemeClr val="tx1"/>
                        </a:solidFill>
                        <a:latin typeface="+mn-lt"/>
                      </a:endParaRPr>
                    </a:p>
                  </a:txBody>
                  <a:tcPr marL="63353" marR="63353" marT="0" marB="0"/>
                </a:tc>
                <a:tc>
                  <a:txBody>
                    <a:bodyPr/>
                    <a:lstStyle/>
                    <a:p>
                      <a:pPr lvl="0">
                        <a:buNone/>
                      </a:pPr>
                      <a:r>
                        <a:rPr lang="nl-NL" sz="1200" strike="noStrike">
                          <a:solidFill>
                            <a:schemeClr val="tx1"/>
                          </a:solidFill>
                          <a:latin typeface="+mn-lt"/>
                        </a:rPr>
                        <a:t>NV</a:t>
                      </a:r>
                    </a:p>
                  </a:txBody>
                  <a:tcPr marL="63353" marR="63353" marT="0" marB="0"/>
                </a:tc>
                <a:tc>
                  <a:txBody>
                    <a:bodyPr/>
                    <a:lstStyle/>
                    <a:p>
                      <a:pPr lvl="0">
                        <a:buNone/>
                      </a:pPr>
                      <a:r>
                        <a:rPr lang="nl-NL" sz="1200" strike="noStrike">
                          <a:solidFill>
                            <a:schemeClr val="tx1"/>
                          </a:solidFill>
                          <a:latin typeface="+mn-lt"/>
                          <a:cs typeface="Arial"/>
                        </a:rPr>
                        <a:t>Ja</a:t>
                      </a:r>
                    </a:p>
                  </a:txBody>
                  <a:tcPr marL="63353" marR="63353" marT="0" marB="0"/>
                </a:tc>
                <a:tc>
                  <a:txBody>
                    <a:bodyPr/>
                    <a:lstStyle/>
                    <a:p>
                      <a:pPr lvl="0">
                        <a:buNone/>
                      </a:pPr>
                      <a:r>
                        <a:rPr lang="nl-NL" sz="1200" strike="noStrike">
                          <a:solidFill>
                            <a:schemeClr val="tx1"/>
                          </a:solidFill>
                          <a:latin typeface="+mn-lt"/>
                        </a:rPr>
                        <a:t>ACB</a:t>
                      </a:r>
                    </a:p>
                  </a:txBody>
                  <a:tcPr marL="63353" marR="63353" marT="0" marB="0"/>
                </a:tc>
                <a:tc>
                  <a:txBody>
                    <a:bodyPr/>
                    <a:lstStyle/>
                    <a:p>
                      <a:pPr lvl="0">
                        <a:buNone/>
                      </a:pPr>
                      <a:r>
                        <a:rPr lang="nl-NL" sz="1200" strike="noStrike" dirty="0">
                          <a:solidFill>
                            <a:schemeClr val="tx1"/>
                          </a:solidFill>
                          <a:latin typeface="+mn-lt"/>
                        </a:rPr>
                        <a:t>Q3 2022</a:t>
                      </a:r>
                    </a:p>
                  </a:txBody>
                  <a:tcPr marL="63353" marR="63353" marT="0" marB="0"/>
                </a:tc>
                <a:tc>
                  <a:txBody>
                    <a:bodyPr/>
                    <a:lstStyle/>
                    <a:p>
                      <a:pPr lvl="0">
                        <a:buNone/>
                      </a:pPr>
                      <a:r>
                        <a:rPr lang="nl-NL" sz="1200" strike="noStrike" dirty="0">
                          <a:solidFill>
                            <a:schemeClr val="tx1"/>
                          </a:solidFill>
                          <a:latin typeface="+mn-lt"/>
                          <a:cs typeface="Arial"/>
                        </a:rPr>
                        <a:t>Eind 2022</a:t>
                      </a:r>
                    </a:p>
                  </a:txBody>
                  <a:tcPr marL="63353" marR="63353" marT="0" marB="0"/>
                </a:tc>
                <a:extLst>
                  <a:ext uri="{0D108BD9-81ED-4DB2-BD59-A6C34878D82A}">
                    <a16:rowId xmlns:a16="http://schemas.microsoft.com/office/drawing/2014/main" val="2501008201"/>
                  </a:ext>
                </a:extLst>
              </a:tr>
            </a:tbl>
          </a:graphicData>
        </a:graphic>
      </p:graphicFrame>
    </p:spTree>
    <p:extLst>
      <p:ext uri="{BB962C8B-B14F-4D97-AF65-F5344CB8AC3E}">
        <p14:creationId xmlns:p14="http://schemas.microsoft.com/office/powerpoint/2010/main" val="138255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20149"/>
            <a:ext cx="8209607" cy="545895"/>
          </a:xfrm>
        </p:spPr>
        <p:txBody>
          <a:bodyPr/>
          <a:lstStyle/>
          <a:p>
            <a:r>
              <a:rPr lang="nl-NL" dirty="0"/>
              <a:t>Projecten met LAGE PRIORITEIT</a:t>
            </a:r>
            <a:endParaRPr lang="nl-NL" sz="2000" dirty="0"/>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6</a:t>
            </a:fld>
            <a:endParaRPr lang="nl-NL"/>
          </a:p>
        </p:txBody>
      </p:sp>
      <p:graphicFrame>
        <p:nvGraphicFramePr>
          <p:cNvPr id="8" name="Tabel 7"/>
          <p:cNvGraphicFramePr>
            <a:graphicFrameLocks noGrp="1"/>
          </p:cNvGraphicFramePr>
          <p:nvPr>
            <p:extLst>
              <p:ext uri="{D42A27DB-BD31-4B8C-83A1-F6EECF244321}">
                <p14:modId xmlns:p14="http://schemas.microsoft.com/office/powerpoint/2010/main" val="2750142072"/>
              </p:ext>
            </p:extLst>
          </p:nvPr>
        </p:nvGraphicFramePr>
        <p:xfrm>
          <a:off x="294950" y="788876"/>
          <a:ext cx="8165482" cy="4049559"/>
        </p:xfrm>
        <a:graphic>
          <a:graphicData uri="http://schemas.openxmlformats.org/drawingml/2006/table">
            <a:tbl>
              <a:tblPr firstRow="1" firstCol="1" bandRow="1">
                <a:tableStyleId>{5C22544A-7EE6-4342-B048-85BDC9FD1C3A}</a:tableStyleId>
              </a:tblPr>
              <a:tblGrid>
                <a:gridCol w="931313">
                  <a:extLst>
                    <a:ext uri="{9D8B030D-6E8A-4147-A177-3AD203B41FA5}">
                      <a16:colId xmlns:a16="http://schemas.microsoft.com/office/drawing/2014/main" val="3369490651"/>
                    </a:ext>
                  </a:extLst>
                </a:gridCol>
                <a:gridCol w="3014385">
                  <a:extLst>
                    <a:ext uri="{9D8B030D-6E8A-4147-A177-3AD203B41FA5}">
                      <a16:colId xmlns:a16="http://schemas.microsoft.com/office/drawing/2014/main" val="3388845986"/>
                    </a:ext>
                  </a:extLst>
                </a:gridCol>
                <a:gridCol w="695683">
                  <a:extLst>
                    <a:ext uri="{9D8B030D-6E8A-4147-A177-3AD203B41FA5}">
                      <a16:colId xmlns:a16="http://schemas.microsoft.com/office/drawing/2014/main" val="3406103802"/>
                    </a:ext>
                  </a:extLst>
                </a:gridCol>
                <a:gridCol w="514350">
                  <a:extLst>
                    <a:ext uri="{9D8B030D-6E8A-4147-A177-3AD203B41FA5}">
                      <a16:colId xmlns:a16="http://schemas.microsoft.com/office/drawing/2014/main" val="2651891162"/>
                    </a:ext>
                  </a:extLst>
                </a:gridCol>
                <a:gridCol w="1157387">
                  <a:extLst>
                    <a:ext uri="{9D8B030D-6E8A-4147-A177-3AD203B41FA5}">
                      <a16:colId xmlns:a16="http://schemas.microsoft.com/office/drawing/2014/main" val="624473191"/>
                    </a:ext>
                  </a:extLst>
                </a:gridCol>
                <a:gridCol w="951978">
                  <a:extLst>
                    <a:ext uri="{9D8B030D-6E8A-4147-A177-3AD203B41FA5}">
                      <a16:colId xmlns:a16="http://schemas.microsoft.com/office/drawing/2014/main" val="2429343556"/>
                    </a:ext>
                  </a:extLst>
                </a:gridCol>
                <a:gridCol w="900386">
                  <a:extLst>
                    <a:ext uri="{9D8B030D-6E8A-4147-A177-3AD203B41FA5}">
                      <a16:colId xmlns:a16="http://schemas.microsoft.com/office/drawing/2014/main" val="506802130"/>
                    </a:ext>
                  </a:extLst>
                </a:gridCol>
              </a:tblGrid>
              <a:tr h="406400">
                <a:tc>
                  <a:txBody>
                    <a:bodyPr/>
                    <a:lstStyle/>
                    <a:p>
                      <a:pPr>
                        <a:lnSpc>
                          <a:spcPct val="107000"/>
                        </a:lnSpc>
                        <a:spcAft>
                          <a:spcPts val="0"/>
                        </a:spcAft>
                      </a:pPr>
                      <a:r>
                        <a:rPr lang="nl-NL" sz="1200" b="1">
                          <a:solidFill>
                            <a:schemeClr val="bg1">
                              <a:lumMod val="50000"/>
                            </a:schemeClr>
                          </a:solidFill>
                          <a:effectLst/>
                          <a:latin typeface="Arial"/>
                          <a:ea typeface="Calibri" panose="020F0502020204030204" pitchFamily="34" charset="0"/>
                          <a:cs typeface="Arial"/>
                        </a:rPr>
                        <a:t>Project</a:t>
                      </a:r>
                      <a:r>
                        <a:rPr lang="nl-NL" sz="1200" b="1" baseline="0">
                          <a:solidFill>
                            <a:schemeClr val="bg1">
                              <a:lumMod val="50000"/>
                            </a:schemeClr>
                          </a:solidFill>
                          <a:effectLst/>
                          <a:latin typeface="Arial"/>
                          <a:ea typeface="Calibri" panose="020F0502020204030204" pitchFamily="34" charset="0"/>
                          <a:cs typeface="Arial"/>
                        </a:rPr>
                        <a:t> nr.</a:t>
                      </a:r>
                      <a:endParaRPr lang="nl-NL" sz="1200" b="1">
                        <a:solidFill>
                          <a:schemeClr val="bg1">
                            <a:lumMod val="50000"/>
                          </a:schemeClr>
                        </a:solidFill>
                        <a:effectLst/>
                        <a:latin typeface="Arial"/>
                        <a:ea typeface="Calibri" panose="020F0502020204030204" pitchFamily="34" charset="0"/>
                        <a:cs typeface="Arial"/>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Omschrijving</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Type</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OHW</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Initiatief</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a:solidFill>
                            <a:schemeClr val="bg1">
                              <a:lumMod val="50000"/>
                            </a:schemeClr>
                          </a:solidFill>
                          <a:effectLst/>
                        </a:rPr>
                        <a:t>Oplevering</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tc>
                  <a:txBody>
                    <a:bodyPr/>
                    <a:lstStyle/>
                    <a:p>
                      <a:pPr>
                        <a:lnSpc>
                          <a:spcPct val="107000"/>
                        </a:lnSpc>
                        <a:spcAft>
                          <a:spcPts val="0"/>
                        </a:spcAft>
                      </a:pPr>
                      <a:r>
                        <a:rPr lang="nl-NL" sz="1200" err="1">
                          <a:solidFill>
                            <a:schemeClr val="bg1">
                              <a:lumMod val="50000"/>
                            </a:schemeClr>
                          </a:solidFill>
                          <a:effectLst/>
                        </a:rPr>
                        <a:t>Imple-mentatie</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extLst>
                  <a:ext uri="{0D108BD9-81ED-4DB2-BD59-A6C34878D82A}">
                    <a16:rowId xmlns:a16="http://schemas.microsoft.com/office/drawing/2014/main" val="314783021"/>
                  </a:ext>
                </a:extLst>
              </a:tr>
              <a:tr h="38189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a:ea typeface="+mn-ea"/>
                          <a:cs typeface="+mn-cs"/>
                          <a:hlinkClick r:id="rId3" action="ppaction://hlinksldjump"/>
                        </a:rPr>
                        <a:t>SCA18002</a:t>
                      </a:r>
                      <a:endParaRPr kumimoji="0" lang="nl-NL" sz="1200" b="0" i="0" u="none" strike="noStrike" kern="1200" cap="none" spc="0" normalizeH="0" baseline="0" noProof="0">
                        <a:ln>
                          <a:noFill/>
                        </a:ln>
                        <a:solidFill>
                          <a:srgbClr val="000000"/>
                        </a:solidFill>
                        <a:effectLst/>
                        <a:uLnTx/>
                        <a:uFillTx/>
                        <a:latin typeface="Arial"/>
                        <a:ea typeface="+mn-ea"/>
                        <a:cs typeface="+mn-cs"/>
                      </a:endParaRPr>
                    </a:p>
                  </a:txBody>
                  <a:tcPr marL="63353" marR="6335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a:ea typeface="+mn-ea"/>
                          <a:cs typeface="+mn-cs"/>
                          <a:hlinkClick r:id="rId3" action="ppaction://hlinksldjump"/>
                        </a:rPr>
                        <a:t>Standaard Forensische onderzoeken  </a:t>
                      </a:r>
                      <a:endParaRPr kumimoji="0" lang="nl-NL" sz="1200" b="0" i="0" u="none" strike="noStrike" kern="1200" cap="none" spc="0" normalizeH="0" baseline="0" noProof="0">
                        <a:ln>
                          <a:noFill/>
                        </a:ln>
                        <a:solidFill>
                          <a:srgbClr val="000000"/>
                        </a:solidFill>
                        <a:effectLst/>
                        <a:uLnTx/>
                        <a:uFillTx/>
                        <a:latin typeface="Arial"/>
                        <a:ea typeface="+mn-ea"/>
                        <a:cs typeface="+mn-cs"/>
                      </a:endParaRPr>
                    </a:p>
                  </a:txBody>
                  <a:tcPr marL="63353" marR="6335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a:ea typeface="+mn-ea"/>
                          <a:cs typeface="+mn-cs"/>
                        </a:rPr>
                        <a:t>NV</a:t>
                      </a:r>
                    </a:p>
                  </a:txBody>
                  <a:tcPr marL="63353" marR="6335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a:ea typeface="+mn-ea"/>
                          <a:cs typeface="+mn-cs"/>
                        </a:rPr>
                        <a:t>Ja</a:t>
                      </a:r>
                    </a:p>
                  </a:txBody>
                  <a:tcPr marL="63353" marR="6335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a:ea typeface="+mn-ea"/>
                          <a:cs typeface="+mn-cs"/>
                        </a:rPr>
                        <a:t>ACB / Forens. </a:t>
                      </a:r>
                      <a:r>
                        <a:rPr kumimoji="0" lang="nl-NL" sz="1200" b="0" i="0" u="none" strike="noStrike" kern="1200" cap="none" spc="0" normalizeH="0" baseline="0" noProof="0" err="1">
                          <a:ln>
                            <a:noFill/>
                          </a:ln>
                          <a:solidFill>
                            <a:srgbClr val="000000"/>
                          </a:solidFill>
                          <a:effectLst/>
                          <a:uLnTx/>
                          <a:uFillTx/>
                          <a:latin typeface="Arial"/>
                          <a:ea typeface="+mn-ea"/>
                          <a:cs typeface="+mn-cs"/>
                        </a:rPr>
                        <a:t>Acc’s</a:t>
                      </a:r>
                      <a:endParaRPr kumimoji="0" lang="nl-NL" sz="1200" b="0" i="0" u="none" strike="noStrike" kern="1200" cap="none" spc="0" normalizeH="0" baseline="0" noProof="0">
                        <a:ln>
                          <a:noFill/>
                        </a:ln>
                        <a:solidFill>
                          <a:srgbClr val="000000"/>
                        </a:solidFill>
                        <a:effectLst/>
                        <a:uLnTx/>
                        <a:uFillTx/>
                        <a:latin typeface="Arial"/>
                        <a:ea typeface="+mn-ea"/>
                        <a:cs typeface="+mn-cs"/>
                      </a:endParaRPr>
                    </a:p>
                  </a:txBody>
                  <a:tcPr marL="63353" marR="6335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a:ea typeface="+mn-ea"/>
                          <a:cs typeface="+mn-cs"/>
                        </a:rPr>
                        <a:t>PM 2022</a:t>
                      </a:r>
                    </a:p>
                  </a:txBody>
                  <a:tcPr marL="63353" marR="6335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a:ea typeface="+mn-ea"/>
                        <a:cs typeface="+mn-cs"/>
                      </a:endParaRPr>
                    </a:p>
                  </a:txBody>
                  <a:tcPr marL="63353" marR="63353" marT="0" marB="0"/>
                </a:tc>
                <a:extLst>
                  <a:ext uri="{0D108BD9-81ED-4DB2-BD59-A6C34878D82A}">
                    <a16:rowId xmlns:a16="http://schemas.microsoft.com/office/drawing/2014/main" val="771447355"/>
                  </a:ext>
                </a:extLst>
              </a:tr>
              <a:tr h="413572">
                <a:tc>
                  <a:txBody>
                    <a:bodyPr/>
                    <a:lstStyle/>
                    <a:p>
                      <a:pPr marL="228600" lvl="0" indent="-228600">
                        <a:lnSpc>
                          <a:spcPct val="107000"/>
                        </a:lnSpc>
                        <a:spcAft>
                          <a:spcPts val="0"/>
                        </a:spcAft>
                        <a:buNone/>
                      </a:pPr>
                      <a:r>
                        <a:rPr lang="nl-NL" sz="1200" b="0">
                          <a:solidFill>
                            <a:schemeClr val="tx1"/>
                          </a:solidFill>
                          <a:hlinkClick r:id="rId4" action="ppaction://hlinksldjump"/>
                        </a:rPr>
                        <a:t>SCA18005</a:t>
                      </a:r>
                      <a:endParaRPr lang="nl-NL" sz="1200" b="0">
                        <a:solidFill>
                          <a:schemeClr val="tx1"/>
                        </a:solidFill>
                      </a:endParaRPr>
                    </a:p>
                  </a:txBody>
                  <a:tcPr marL="63353" marR="63353" marT="0" marB="0"/>
                </a:tc>
                <a:tc>
                  <a:txBody>
                    <a:bodyPr/>
                    <a:lstStyle/>
                    <a:p>
                      <a:pPr lvl="0">
                        <a:buNone/>
                      </a:pPr>
                      <a:r>
                        <a:rPr lang="nl-NL" sz="1200">
                          <a:solidFill>
                            <a:schemeClr val="tx1"/>
                          </a:solidFill>
                          <a:latin typeface="Arial"/>
                          <a:cs typeface="Arial"/>
                          <a:hlinkClick r:id="rId4" action="ppaction://hlinksldjump"/>
                        </a:rPr>
                        <a:t>Handreiking Controle grote projecten</a:t>
                      </a:r>
                      <a:endParaRPr lang="nl-NL" sz="1200">
                        <a:solidFill>
                          <a:schemeClr val="tx1"/>
                        </a:solidFill>
                        <a:latin typeface="Arial"/>
                        <a:cs typeface="Arial"/>
                      </a:endParaRPr>
                    </a:p>
                  </a:txBody>
                  <a:tcPr marL="63353" marR="63353" marT="0" marB="0"/>
                </a:tc>
                <a:tc>
                  <a:txBody>
                    <a:bodyPr/>
                    <a:lstStyle/>
                    <a:p>
                      <a:pPr lvl="0">
                        <a:buNone/>
                      </a:pPr>
                      <a:r>
                        <a:rPr lang="nl-NL" sz="1200">
                          <a:solidFill>
                            <a:schemeClr val="tx1"/>
                          </a:solidFill>
                          <a:latin typeface="Arial"/>
                          <a:cs typeface="Arial"/>
                        </a:rPr>
                        <a:t>HR</a:t>
                      </a:r>
                    </a:p>
                  </a:txBody>
                  <a:tcPr marL="63353" marR="63353" marT="0" marB="0"/>
                </a:tc>
                <a:tc>
                  <a:txBody>
                    <a:bodyPr/>
                    <a:lstStyle/>
                    <a:p>
                      <a:pPr lvl="0">
                        <a:buNone/>
                      </a:pPr>
                      <a:r>
                        <a:rPr lang="nl-NL" sz="1200">
                          <a:solidFill>
                            <a:schemeClr val="tx1"/>
                          </a:solidFill>
                          <a:latin typeface="Arial"/>
                          <a:cs typeface="Arial"/>
                        </a:rPr>
                        <a:t>Ja</a:t>
                      </a:r>
                    </a:p>
                  </a:txBody>
                  <a:tcPr marL="63353" marR="63353" marT="0" marB="0"/>
                </a:tc>
                <a:tc>
                  <a:txBody>
                    <a:bodyPr/>
                    <a:lstStyle/>
                    <a:p>
                      <a:pPr lvl="0">
                        <a:buNone/>
                      </a:pPr>
                      <a:r>
                        <a:rPr lang="nl-NL" sz="1200">
                          <a:solidFill>
                            <a:schemeClr val="tx1"/>
                          </a:solidFill>
                          <a:latin typeface="Arial"/>
                          <a:cs typeface="Arial"/>
                        </a:rPr>
                        <a:t>ACB /</a:t>
                      </a:r>
                    </a:p>
                    <a:p>
                      <a:pPr lvl="0">
                        <a:buNone/>
                      </a:pPr>
                      <a:r>
                        <a:rPr lang="nl-NL" sz="1200">
                          <a:solidFill>
                            <a:schemeClr val="tx1"/>
                          </a:solidFill>
                          <a:latin typeface="Arial"/>
                          <a:cs typeface="Arial"/>
                        </a:rPr>
                        <a:t>Specialisten</a:t>
                      </a:r>
                    </a:p>
                  </a:txBody>
                  <a:tcPr marL="63353" marR="63353" marT="0" marB="0"/>
                </a:tc>
                <a:tc>
                  <a:txBody>
                    <a:bodyPr/>
                    <a:lstStyle/>
                    <a:p>
                      <a:pPr lvl="0">
                        <a:buNone/>
                      </a:pPr>
                      <a:r>
                        <a:rPr lang="nl-NL" sz="1200">
                          <a:solidFill>
                            <a:schemeClr val="tx1"/>
                          </a:solidFill>
                          <a:latin typeface="Arial"/>
                          <a:cs typeface="Arial"/>
                        </a:rPr>
                        <a:t>PM 2022</a:t>
                      </a:r>
                    </a:p>
                  </a:txBody>
                  <a:tcPr marL="63353" marR="63353" marT="0" marB="0"/>
                </a:tc>
                <a:tc>
                  <a:txBody>
                    <a:bodyPr/>
                    <a:lstStyle/>
                    <a:p>
                      <a:pPr lvl="0">
                        <a:buNone/>
                      </a:pPr>
                      <a:endParaRPr lang="nl-NL" sz="1200">
                        <a:solidFill>
                          <a:schemeClr val="tx1"/>
                        </a:solidFill>
                        <a:latin typeface="Arial"/>
                        <a:cs typeface="Arial"/>
                      </a:endParaRPr>
                    </a:p>
                  </a:txBody>
                  <a:tcPr marL="63353" marR="63353" marT="0" marB="0"/>
                </a:tc>
                <a:extLst>
                  <a:ext uri="{0D108BD9-81ED-4DB2-BD59-A6C34878D82A}">
                    <a16:rowId xmlns:a16="http://schemas.microsoft.com/office/drawing/2014/main" val="638120168"/>
                  </a:ext>
                </a:extLst>
              </a:tr>
              <a:tr h="384934">
                <a:tc>
                  <a:txBody>
                    <a:bodyPr/>
                    <a:lstStyle/>
                    <a:p>
                      <a:pPr marL="228600" lvl="0" indent="-228600">
                        <a:lnSpc>
                          <a:spcPct val="107000"/>
                        </a:lnSpc>
                        <a:spcAft>
                          <a:spcPts val="0"/>
                        </a:spcAft>
                        <a:buNone/>
                      </a:pPr>
                      <a:r>
                        <a:rPr lang="nl-NL" sz="1200" b="0">
                          <a:solidFill>
                            <a:schemeClr val="tx1"/>
                          </a:solidFill>
                          <a:hlinkClick r:id="rId5" action="ppaction://hlinksldjump"/>
                        </a:rPr>
                        <a:t>SCE18003</a:t>
                      </a:r>
                      <a:endParaRPr lang="nl-NL" sz="1200" b="0">
                        <a:solidFill>
                          <a:schemeClr val="tx1"/>
                        </a:solidFill>
                      </a:endParaRPr>
                    </a:p>
                  </a:txBody>
                  <a:tcPr marL="63353" marR="63353" marT="0" marB="0"/>
                </a:tc>
                <a:tc>
                  <a:txBody>
                    <a:bodyPr/>
                    <a:lstStyle/>
                    <a:p>
                      <a:pPr lvl="0">
                        <a:buNone/>
                      </a:pPr>
                      <a:r>
                        <a:rPr lang="nl-NL" sz="1200">
                          <a:solidFill>
                            <a:schemeClr val="tx1"/>
                          </a:solidFill>
                          <a:latin typeface="Arial"/>
                          <a:cs typeface="Arial"/>
                          <a:hlinkClick r:id="rId5" action="ppaction://hlinksldjump"/>
                        </a:rPr>
                        <a:t>Project Moraal versus Wet</a:t>
                      </a:r>
                      <a:endParaRPr lang="nl-NL" sz="1200">
                        <a:solidFill>
                          <a:schemeClr val="tx1"/>
                        </a:solidFill>
                        <a:latin typeface="Arial"/>
                        <a:cs typeface="Arial"/>
                      </a:endParaRPr>
                    </a:p>
                  </a:txBody>
                  <a:tcPr marL="63353" marR="63353" marT="0" marB="0"/>
                </a:tc>
                <a:tc>
                  <a:txBody>
                    <a:bodyPr/>
                    <a:lstStyle/>
                    <a:p>
                      <a:pPr lvl="0">
                        <a:buNone/>
                      </a:pPr>
                      <a:r>
                        <a:rPr lang="nl-NL" sz="1200">
                          <a:solidFill>
                            <a:schemeClr val="tx1"/>
                          </a:solidFill>
                          <a:latin typeface="Arial"/>
                          <a:cs typeface="Arial"/>
                        </a:rPr>
                        <a:t>White Paper</a:t>
                      </a:r>
                    </a:p>
                  </a:txBody>
                  <a:tcPr marL="63353" marR="63353" marT="0" marB="0"/>
                </a:tc>
                <a:tc>
                  <a:txBody>
                    <a:bodyPr/>
                    <a:lstStyle/>
                    <a:p>
                      <a:pPr lvl="0">
                        <a:buNone/>
                      </a:pPr>
                      <a:r>
                        <a:rPr lang="nl-NL" sz="1200">
                          <a:solidFill>
                            <a:schemeClr val="tx1"/>
                          </a:solidFill>
                          <a:latin typeface="Arial"/>
                          <a:cs typeface="Arial"/>
                        </a:rPr>
                        <a:t>Ja</a:t>
                      </a:r>
                    </a:p>
                  </a:txBody>
                  <a:tcPr marL="63353" marR="63353" marT="0" marB="0"/>
                </a:tc>
                <a:tc>
                  <a:txBody>
                    <a:bodyPr/>
                    <a:lstStyle/>
                    <a:p>
                      <a:pPr lvl="0">
                        <a:buNone/>
                      </a:pPr>
                      <a:r>
                        <a:rPr lang="nl-NL" sz="1200">
                          <a:solidFill>
                            <a:schemeClr val="tx1"/>
                          </a:solidFill>
                          <a:latin typeface="Arial"/>
                          <a:cs typeface="Arial"/>
                        </a:rPr>
                        <a:t>ACB / SCE</a:t>
                      </a:r>
                    </a:p>
                  </a:txBody>
                  <a:tcPr marL="63353" marR="63353" marT="0" marB="0"/>
                </a:tc>
                <a:tc>
                  <a:txBody>
                    <a:bodyPr/>
                    <a:lstStyle/>
                    <a:p>
                      <a:pPr lvl="0">
                        <a:buNone/>
                      </a:pPr>
                      <a:r>
                        <a:rPr lang="nl-NL" sz="1200">
                          <a:solidFill>
                            <a:schemeClr val="tx1"/>
                          </a:solidFill>
                          <a:latin typeface="Arial"/>
                          <a:cs typeface="Arial"/>
                        </a:rPr>
                        <a:t>Q4 2022</a:t>
                      </a:r>
                    </a:p>
                  </a:txBody>
                  <a:tcPr marL="63353" marR="63353" marT="0" marB="0"/>
                </a:tc>
                <a:tc>
                  <a:txBody>
                    <a:bodyPr/>
                    <a:lstStyle/>
                    <a:p>
                      <a:pPr lvl="0">
                        <a:buNone/>
                      </a:pPr>
                      <a:endParaRPr lang="nl-NL" sz="1200">
                        <a:solidFill>
                          <a:schemeClr val="tx1"/>
                        </a:solidFill>
                        <a:latin typeface="Arial"/>
                        <a:cs typeface="Arial"/>
                      </a:endParaRPr>
                    </a:p>
                  </a:txBody>
                  <a:tcPr marL="63353" marR="63353" marT="0" marB="0"/>
                </a:tc>
                <a:extLst>
                  <a:ext uri="{0D108BD9-81ED-4DB2-BD59-A6C34878D82A}">
                    <a16:rowId xmlns:a16="http://schemas.microsoft.com/office/drawing/2014/main" val="2439698036"/>
                  </a:ext>
                </a:extLst>
              </a:tr>
              <a:tr h="584339">
                <a:tc>
                  <a:txBody>
                    <a:bodyPr/>
                    <a:lstStyle/>
                    <a:p>
                      <a:pPr marL="228600" lvl="0" indent="-228600">
                        <a:lnSpc>
                          <a:spcPct val="107000"/>
                        </a:lnSpc>
                        <a:spcAft>
                          <a:spcPts val="0"/>
                        </a:spcAft>
                        <a:buNone/>
                      </a:pPr>
                      <a:r>
                        <a:rPr lang="nl-NL" sz="1200" b="0">
                          <a:solidFill>
                            <a:schemeClr val="tx1"/>
                          </a:solidFill>
                          <a:hlinkClick r:id="rId6" action="ppaction://hlinksldjump"/>
                        </a:rPr>
                        <a:t>SCA21001</a:t>
                      </a:r>
                      <a:endParaRPr lang="nl-NL" sz="1200" b="0">
                        <a:solidFill>
                          <a:schemeClr val="tx1"/>
                        </a:solidFill>
                      </a:endParaRPr>
                    </a:p>
                  </a:txBody>
                  <a:tcPr marL="63353" marR="63353" marT="0" marB="0"/>
                </a:tc>
                <a:tc>
                  <a:txBody>
                    <a:bodyPr/>
                    <a:lstStyle/>
                    <a:p>
                      <a:pPr lvl="0">
                        <a:buNone/>
                      </a:pPr>
                      <a:r>
                        <a:rPr lang="nl-NL" sz="1200">
                          <a:solidFill>
                            <a:schemeClr val="tx1"/>
                          </a:solidFill>
                          <a:latin typeface="Arial"/>
                          <a:cs typeface="Arial"/>
                          <a:hlinkClick r:id="rId6" action="ppaction://hlinksldjump"/>
                        </a:rPr>
                        <a:t>Update handreikingen 1116, 1142, 1143, 1144, 1145 – </a:t>
                      </a:r>
                      <a:r>
                        <a:rPr lang="nl-NL" sz="1200" err="1">
                          <a:solidFill>
                            <a:schemeClr val="tx1"/>
                          </a:solidFill>
                          <a:latin typeface="Arial"/>
                          <a:cs typeface="Arial"/>
                          <a:hlinkClick r:id="rId6" action="ppaction://hlinksldjump"/>
                        </a:rPr>
                        <a:t>Toezichtsregelgeving</a:t>
                      </a:r>
                      <a:r>
                        <a:rPr lang="nl-NL" sz="1200">
                          <a:solidFill>
                            <a:schemeClr val="tx1"/>
                          </a:solidFill>
                          <a:latin typeface="Arial"/>
                          <a:cs typeface="Arial"/>
                          <a:hlinkClick r:id="rId6" action="ppaction://hlinksldjump"/>
                        </a:rPr>
                        <a:t> </a:t>
                      </a:r>
                      <a:r>
                        <a:rPr lang="nl-NL" sz="1200" err="1">
                          <a:solidFill>
                            <a:schemeClr val="tx1"/>
                          </a:solidFill>
                          <a:latin typeface="Arial"/>
                          <a:cs typeface="Arial"/>
                          <a:hlinkClick r:id="rId6" action="ppaction://hlinksldjump"/>
                        </a:rPr>
                        <a:t>finan</a:t>
                      </a:r>
                      <a:r>
                        <a:rPr lang="nl-NL" sz="1200">
                          <a:solidFill>
                            <a:schemeClr val="tx1"/>
                          </a:solidFill>
                          <a:latin typeface="Arial"/>
                          <a:cs typeface="Arial"/>
                          <a:hlinkClick r:id="rId6" action="ppaction://hlinksldjump"/>
                        </a:rPr>
                        <a:t>. sector</a:t>
                      </a:r>
                      <a:endParaRPr lang="nl-NL" sz="1200">
                        <a:solidFill>
                          <a:schemeClr val="tx1"/>
                        </a:solidFill>
                        <a:latin typeface="Arial"/>
                        <a:cs typeface="Arial"/>
                      </a:endParaRPr>
                    </a:p>
                  </a:txBody>
                  <a:tcPr marL="63353" marR="63353" marT="0" marB="0"/>
                </a:tc>
                <a:tc>
                  <a:txBody>
                    <a:bodyPr/>
                    <a:lstStyle/>
                    <a:p>
                      <a:pPr lvl="0">
                        <a:buNone/>
                      </a:pPr>
                      <a:r>
                        <a:rPr lang="nl-NL" sz="1200">
                          <a:solidFill>
                            <a:schemeClr val="tx1"/>
                          </a:solidFill>
                          <a:latin typeface="Arial"/>
                          <a:cs typeface="Arial"/>
                        </a:rPr>
                        <a:t>HR</a:t>
                      </a:r>
                    </a:p>
                  </a:txBody>
                  <a:tcPr marL="63353" marR="63353" marT="0" marB="0"/>
                </a:tc>
                <a:tc>
                  <a:txBody>
                    <a:bodyPr/>
                    <a:lstStyle/>
                    <a:p>
                      <a:pPr lvl="0">
                        <a:buNone/>
                      </a:pPr>
                      <a:r>
                        <a:rPr lang="nl-NL" sz="1200">
                          <a:solidFill>
                            <a:schemeClr val="tx1"/>
                          </a:solidFill>
                          <a:latin typeface="Arial"/>
                          <a:cs typeface="Arial"/>
                        </a:rPr>
                        <a:t>Ja</a:t>
                      </a:r>
                    </a:p>
                  </a:txBody>
                  <a:tcPr marL="63353" marR="63353" marT="0" marB="0"/>
                </a:tc>
                <a:tc>
                  <a:txBody>
                    <a:bodyPr/>
                    <a:lstStyle/>
                    <a:p>
                      <a:pPr lvl="0">
                        <a:buNone/>
                      </a:pPr>
                      <a:r>
                        <a:rPr lang="nl-NL" sz="1200">
                          <a:solidFill>
                            <a:schemeClr val="tx1"/>
                          </a:solidFill>
                          <a:latin typeface="Arial"/>
                          <a:cs typeface="Arial"/>
                        </a:rPr>
                        <a:t>Specialisten</a:t>
                      </a:r>
                    </a:p>
                  </a:txBody>
                  <a:tcPr marL="63353" marR="63353" marT="0" marB="0"/>
                </a:tc>
                <a:tc>
                  <a:txBody>
                    <a:bodyPr/>
                    <a:lstStyle/>
                    <a:p>
                      <a:pPr lvl="0">
                        <a:buNone/>
                      </a:pPr>
                      <a:r>
                        <a:rPr lang="nl-NL" sz="1200">
                          <a:solidFill>
                            <a:schemeClr val="tx1"/>
                          </a:solidFill>
                          <a:latin typeface="Arial"/>
                          <a:cs typeface="Arial"/>
                        </a:rPr>
                        <a:t>PM</a:t>
                      </a:r>
                      <a:r>
                        <a:rPr lang="nl-NL" sz="1200" baseline="0">
                          <a:solidFill>
                            <a:schemeClr val="tx1"/>
                          </a:solidFill>
                          <a:latin typeface="Arial"/>
                          <a:cs typeface="Arial"/>
                        </a:rPr>
                        <a:t> 2022</a:t>
                      </a:r>
                      <a:endParaRPr lang="nl-NL" sz="1200">
                        <a:solidFill>
                          <a:schemeClr val="tx1"/>
                        </a:solidFill>
                        <a:latin typeface="Arial"/>
                        <a:cs typeface="Arial"/>
                      </a:endParaRPr>
                    </a:p>
                  </a:txBody>
                  <a:tcPr marL="63353" marR="63353" marT="0" marB="0"/>
                </a:tc>
                <a:tc>
                  <a:txBody>
                    <a:bodyPr/>
                    <a:lstStyle/>
                    <a:p>
                      <a:pPr lvl="0">
                        <a:buNone/>
                      </a:pPr>
                      <a:endParaRPr lang="nl-NL" sz="1200">
                        <a:solidFill>
                          <a:schemeClr val="tx1"/>
                        </a:solidFill>
                        <a:latin typeface="Arial"/>
                        <a:cs typeface="Arial"/>
                      </a:endParaRPr>
                    </a:p>
                  </a:txBody>
                  <a:tcPr marL="63353" marR="63353" marT="0" marB="0"/>
                </a:tc>
                <a:extLst>
                  <a:ext uri="{0D108BD9-81ED-4DB2-BD59-A6C34878D82A}">
                    <a16:rowId xmlns:a16="http://schemas.microsoft.com/office/drawing/2014/main" val="3705060050"/>
                  </a:ext>
                </a:extLst>
              </a:tr>
              <a:tr h="374367">
                <a:tc>
                  <a:txBody>
                    <a:bodyPr/>
                    <a:lstStyle/>
                    <a:p>
                      <a:pPr marL="228600" lvl="0" indent="-228600">
                        <a:lnSpc>
                          <a:spcPct val="107000"/>
                        </a:lnSpc>
                        <a:spcAft>
                          <a:spcPts val="0"/>
                        </a:spcAft>
                        <a:buNone/>
                      </a:pPr>
                      <a:r>
                        <a:rPr lang="nl-NL" sz="1200" b="0">
                          <a:solidFill>
                            <a:schemeClr val="tx1"/>
                          </a:solidFill>
                          <a:hlinkClick r:id="rId7" action="ppaction://hlinksldjump"/>
                        </a:rPr>
                        <a:t>SCA21002</a:t>
                      </a:r>
                      <a:endParaRPr lang="nl-NL" sz="1200" b="0">
                        <a:solidFill>
                          <a:schemeClr val="tx1"/>
                        </a:solidFill>
                      </a:endParaRPr>
                    </a:p>
                  </a:txBody>
                  <a:tcPr marL="63353" marR="63353" marT="0" marB="0"/>
                </a:tc>
                <a:tc>
                  <a:txBody>
                    <a:bodyPr/>
                    <a:lstStyle/>
                    <a:p>
                      <a:pPr lvl="0">
                        <a:buNone/>
                      </a:pPr>
                      <a:r>
                        <a:rPr lang="nl-NL" sz="1200">
                          <a:solidFill>
                            <a:schemeClr val="tx1"/>
                          </a:solidFill>
                          <a:latin typeface="Arial"/>
                          <a:cs typeface="Arial"/>
                          <a:hlinkClick r:id="rId7" action="ppaction://hlinksldjump"/>
                        </a:rPr>
                        <a:t>Update Standaard 3850N Prospectussen</a:t>
                      </a:r>
                      <a:endParaRPr lang="nl-NL" sz="1200">
                        <a:solidFill>
                          <a:schemeClr val="tx1"/>
                        </a:solidFill>
                        <a:latin typeface="Arial"/>
                        <a:cs typeface="Arial"/>
                      </a:endParaRPr>
                    </a:p>
                    <a:p>
                      <a:pPr lvl="0">
                        <a:buNone/>
                      </a:pPr>
                      <a:endParaRPr lang="nl-NL" sz="1200">
                        <a:solidFill>
                          <a:schemeClr val="tx1"/>
                        </a:solidFill>
                        <a:latin typeface="Arial"/>
                        <a:cs typeface="Arial"/>
                      </a:endParaRPr>
                    </a:p>
                  </a:txBody>
                  <a:tcPr marL="63353" marR="63353" marT="0" marB="0"/>
                </a:tc>
                <a:tc>
                  <a:txBody>
                    <a:bodyPr/>
                    <a:lstStyle/>
                    <a:p>
                      <a:pPr lvl="0">
                        <a:buNone/>
                      </a:pPr>
                      <a:r>
                        <a:rPr lang="nl-NL" sz="1200">
                          <a:solidFill>
                            <a:schemeClr val="tx1"/>
                          </a:solidFill>
                          <a:latin typeface="Arial"/>
                          <a:cs typeface="Arial"/>
                        </a:rPr>
                        <a:t>NV</a:t>
                      </a:r>
                    </a:p>
                  </a:txBody>
                  <a:tcPr marL="63353" marR="63353" marT="0" marB="0"/>
                </a:tc>
                <a:tc>
                  <a:txBody>
                    <a:bodyPr/>
                    <a:lstStyle/>
                    <a:p>
                      <a:pPr lvl="0">
                        <a:buNone/>
                      </a:pPr>
                      <a:r>
                        <a:rPr lang="nl-NL" sz="1200">
                          <a:solidFill>
                            <a:schemeClr val="tx1"/>
                          </a:solidFill>
                          <a:latin typeface="Arial"/>
                          <a:cs typeface="Arial"/>
                        </a:rPr>
                        <a:t>Ja</a:t>
                      </a:r>
                    </a:p>
                  </a:txBody>
                  <a:tcPr marL="63353" marR="63353" marT="0" marB="0"/>
                </a:tc>
                <a:tc>
                  <a:txBody>
                    <a:bodyPr/>
                    <a:lstStyle/>
                    <a:p>
                      <a:pPr lvl="0">
                        <a:buNone/>
                      </a:pPr>
                      <a:r>
                        <a:rPr lang="nl-NL" sz="1200">
                          <a:solidFill>
                            <a:schemeClr val="tx1"/>
                          </a:solidFill>
                          <a:latin typeface="Arial"/>
                          <a:cs typeface="Arial"/>
                        </a:rPr>
                        <a:t>Specialisten</a:t>
                      </a:r>
                    </a:p>
                  </a:txBody>
                  <a:tcPr marL="63353" marR="63353" marT="0" marB="0"/>
                </a:tc>
                <a:tc>
                  <a:txBody>
                    <a:bodyPr/>
                    <a:lstStyle/>
                    <a:p>
                      <a:pPr lvl="0">
                        <a:buNone/>
                      </a:pPr>
                      <a:r>
                        <a:rPr lang="nl-NL" sz="1200">
                          <a:solidFill>
                            <a:schemeClr val="tx1"/>
                          </a:solidFill>
                          <a:latin typeface="Arial"/>
                          <a:cs typeface="Arial"/>
                        </a:rPr>
                        <a:t>Q4 2022</a:t>
                      </a:r>
                    </a:p>
                  </a:txBody>
                  <a:tcPr marL="63353" marR="63353" marT="0" marB="0"/>
                </a:tc>
                <a:tc>
                  <a:txBody>
                    <a:bodyPr/>
                    <a:lstStyle/>
                    <a:p>
                      <a:pPr lvl="0">
                        <a:buNone/>
                      </a:pPr>
                      <a:r>
                        <a:rPr lang="nl-NL" sz="1200">
                          <a:solidFill>
                            <a:schemeClr val="tx1"/>
                          </a:solidFill>
                          <a:latin typeface="Arial"/>
                          <a:cs typeface="Arial"/>
                        </a:rPr>
                        <a:t>Eind 2022</a:t>
                      </a:r>
                    </a:p>
                  </a:txBody>
                  <a:tcPr marL="63353" marR="63353" marT="0" marB="0"/>
                </a:tc>
                <a:extLst>
                  <a:ext uri="{0D108BD9-81ED-4DB2-BD59-A6C34878D82A}">
                    <a16:rowId xmlns:a16="http://schemas.microsoft.com/office/drawing/2014/main" val="2241775834"/>
                  </a:ext>
                </a:extLst>
              </a:tr>
              <a:tr h="374367">
                <a:tc>
                  <a:txBody>
                    <a:bodyPr/>
                    <a:lstStyle/>
                    <a:p>
                      <a:pPr marL="228600" lvl="0" indent="-228600">
                        <a:lnSpc>
                          <a:spcPct val="107000"/>
                        </a:lnSpc>
                        <a:spcAft>
                          <a:spcPts val="0"/>
                        </a:spcAft>
                        <a:buNone/>
                      </a:pPr>
                      <a:r>
                        <a:rPr lang="nl-NL" sz="1200" b="0">
                          <a:solidFill>
                            <a:schemeClr val="tx1"/>
                          </a:solidFill>
                          <a:hlinkClick r:id="rId8" action="ppaction://hlinksldjump"/>
                        </a:rPr>
                        <a:t>SCE21002</a:t>
                      </a:r>
                      <a:endParaRPr lang="nl-NL" sz="1200" b="0">
                        <a:solidFill>
                          <a:schemeClr val="tx1"/>
                        </a:solidFill>
                      </a:endParaRPr>
                    </a:p>
                  </a:txBody>
                  <a:tcPr marL="63353" marR="63353" marT="0" marB="0"/>
                </a:tc>
                <a:tc>
                  <a:txBody>
                    <a:bodyPr/>
                    <a:lstStyle/>
                    <a:p>
                      <a:pPr lvl="0">
                        <a:buNone/>
                      </a:pPr>
                      <a:r>
                        <a:rPr lang="nl-NL" sz="1200" dirty="0">
                          <a:solidFill>
                            <a:schemeClr val="tx1"/>
                          </a:solidFill>
                          <a:latin typeface="Arial"/>
                          <a:cs typeface="Arial"/>
                          <a:hlinkClick r:id="rId8" action="ppaction://hlinksldjump"/>
                        </a:rPr>
                        <a:t>Ethiek en Technologie</a:t>
                      </a:r>
                      <a:r>
                        <a:rPr lang="nl-NL" sz="1200" dirty="0">
                          <a:solidFill>
                            <a:schemeClr val="tx1"/>
                          </a:solidFill>
                          <a:latin typeface="Arial"/>
                          <a:cs typeface="Arial"/>
                        </a:rPr>
                        <a:t> </a:t>
                      </a:r>
                      <a:r>
                        <a:rPr lang="nl-NL" sz="1200" dirty="0">
                          <a:solidFill>
                            <a:srgbClr val="92D050"/>
                          </a:solidFill>
                          <a:latin typeface="Arial"/>
                          <a:cs typeface="Arial"/>
                        </a:rPr>
                        <a:t>– ED IESBA</a:t>
                      </a:r>
                    </a:p>
                  </a:txBody>
                  <a:tcPr marL="63353" marR="63353" marT="0" marB="0"/>
                </a:tc>
                <a:tc>
                  <a:txBody>
                    <a:bodyPr/>
                    <a:lstStyle/>
                    <a:p>
                      <a:pPr lvl="0">
                        <a:buNone/>
                      </a:pPr>
                      <a:r>
                        <a:rPr lang="nl-NL" sz="1200">
                          <a:solidFill>
                            <a:schemeClr val="tx1"/>
                          </a:solidFill>
                          <a:latin typeface="Arial"/>
                          <a:cs typeface="Arial"/>
                        </a:rPr>
                        <a:t>Ver./HR</a:t>
                      </a:r>
                    </a:p>
                  </a:txBody>
                  <a:tcPr marL="63353" marR="63353" marT="0" marB="0"/>
                </a:tc>
                <a:tc>
                  <a:txBody>
                    <a:bodyPr/>
                    <a:lstStyle/>
                    <a:p>
                      <a:pPr lvl="0">
                        <a:buNone/>
                      </a:pPr>
                      <a:r>
                        <a:rPr lang="nl-NL" sz="1200">
                          <a:solidFill>
                            <a:schemeClr val="tx1"/>
                          </a:solidFill>
                          <a:latin typeface="Arial"/>
                          <a:cs typeface="Arial"/>
                        </a:rPr>
                        <a:t>Nee</a:t>
                      </a:r>
                    </a:p>
                  </a:txBody>
                  <a:tcPr marL="63353" marR="63353" marT="0" marB="0"/>
                </a:tc>
                <a:tc>
                  <a:txBody>
                    <a:bodyPr/>
                    <a:lstStyle/>
                    <a:p>
                      <a:pPr lvl="0">
                        <a:buNone/>
                      </a:pPr>
                      <a:r>
                        <a:rPr lang="nl-NL" sz="1200">
                          <a:solidFill>
                            <a:schemeClr val="tx1"/>
                          </a:solidFill>
                          <a:latin typeface="Arial"/>
                          <a:cs typeface="Arial"/>
                        </a:rPr>
                        <a:t>SCE</a:t>
                      </a:r>
                    </a:p>
                  </a:txBody>
                  <a:tcPr marL="63353" marR="63353" marT="0" marB="0"/>
                </a:tc>
                <a:tc>
                  <a:txBody>
                    <a:bodyPr/>
                    <a:lstStyle/>
                    <a:p>
                      <a:pPr lvl="0">
                        <a:buNone/>
                      </a:pPr>
                      <a:r>
                        <a:rPr lang="nl-NL" sz="1200">
                          <a:solidFill>
                            <a:schemeClr val="tx1"/>
                          </a:solidFill>
                          <a:latin typeface="Arial"/>
                          <a:cs typeface="Arial"/>
                        </a:rPr>
                        <a:t>PM</a:t>
                      </a:r>
                      <a:r>
                        <a:rPr lang="nl-NL" sz="1200" baseline="0">
                          <a:solidFill>
                            <a:schemeClr val="tx1"/>
                          </a:solidFill>
                          <a:latin typeface="Arial"/>
                          <a:cs typeface="Arial"/>
                        </a:rPr>
                        <a:t> </a:t>
                      </a:r>
                      <a:r>
                        <a:rPr lang="nl-NL" sz="1200">
                          <a:solidFill>
                            <a:schemeClr val="tx1"/>
                          </a:solidFill>
                          <a:latin typeface="Arial"/>
                          <a:cs typeface="Arial"/>
                        </a:rPr>
                        <a:t>2022</a:t>
                      </a:r>
                    </a:p>
                  </a:txBody>
                  <a:tcPr marL="63353" marR="63353" marT="0" marB="0"/>
                </a:tc>
                <a:tc>
                  <a:txBody>
                    <a:bodyPr/>
                    <a:lstStyle/>
                    <a:p>
                      <a:pPr lvl="0">
                        <a:buNone/>
                      </a:pPr>
                      <a:endParaRPr lang="nl-NL" sz="1200">
                        <a:solidFill>
                          <a:schemeClr val="tx1"/>
                        </a:solidFill>
                        <a:latin typeface="Arial"/>
                        <a:cs typeface="Arial"/>
                      </a:endParaRPr>
                    </a:p>
                  </a:txBody>
                  <a:tcPr marL="63353" marR="63353" marT="0" marB="0"/>
                </a:tc>
                <a:extLst>
                  <a:ext uri="{0D108BD9-81ED-4DB2-BD59-A6C34878D82A}">
                    <a16:rowId xmlns:a16="http://schemas.microsoft.com/office/drawing/2014/main" val="2844534695"/>
                  </a:ext>
                </a:extLst>
              </a:tr>
              <a:tr h="374367">
                <a:tc>
                  <a:txBody>
                    <a:bodyPr/>
                    <a:lstStyle/>
                    <a:p>
                      <a:pPr marL="228600" indent="-228600">
                        <a:lnSpc>
                          <a:spcPct val="107000"/>
                        </a:lnSpc>
                        <a:spcAft>
                          <a:spcPts val="0"/>
                        </a:spcAft>
                      </a:pPr>
                      <a:r>
                        <a:rPr lang="nl-NL" sz="1200" b="0">
                          <a:solidFill>
                            <a:schemeClr val="tx1"/>
                          </a:solidFill>
                          <a:effectLst/>
                          <a:latin typeface="Arial"/>
                          <a:ea typeface="Calibri" panose="020F0502020204030204" pitchFamily="34" charset="0"/>
                          <a:cs typeface="Arial"/>
                          <a:hlinkClick r:id="rId9" action="ppaction://hlinksldjump"/>
                        </a:rPr>
                        <a:t>SCA19015</a:t>
                      </a:r>
                      <a:endParaRPr lang="nl-NL" sz="1200" b="0">
                        <a:solidFill>
                          <a:schemeClr val="tx1"/>
                        </a:solidFill>
                        <a:effectLst/>
                        <a:latin typeface="Arial"/>
                        <a:ea typeface="Calibri" panose="020F0502020204030204" pitchFamily="34" charset="0"/>
                        <a:cs typeface="Arial"/>
                      </a:endParaRPr>
                    </a:p>
                  </a:txBody>
                  <a:tcPr marL="63353" marR="6335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a:solidFill>
                            <a:schemeClr val="tx1"/>
                          </a:solidFill>
                          <a:hlinkClick r:id="rId9" action="ppaction://hlinksldjump"/>
                        </a:rPr>
                        <a:t>Handreiking Soft </a:t>
                      </a:r>
                      <a:r>
                        <a:rPr lang="nl-NL" sz="1200" err="1">
                          <a:solidFill>
                            <a:schemeClr val="tx1"/>
                          </a:solidFill>
                          <a:hlinkClick r:id="rId9" action="ppaction://hlinksldjump"/>
                        </a:rPr>
                        <a:t>controls</a:t>
                      </a:r>
                      <a:r>
                        <a:rPr lang="nl-NL" sz="1200">
                          <a:solidFill>
                            <a:schemeClr val="tx1"/>
                          </a:solidFill>
                          <a:hlinkClick r:id="rId9" action="ppaction://hlinksldjump"/>
                        </a:rPr>
                        <a:t> in de controle</a:t>
                      </a:r>
                      <a:endParaRPr lang="nl-NL" sz="1200">
                        <a:solidFill>
                          <a:schemeClr val="tx1"/>
                        </a:solidFill>
                      </a:endParaRPr>
                    </a:p>
                  </a:txBody>
                  <a:tcPr marL="63353" marR="63353" marT="0" marB="0"/>
                </a:tc>
                <a:tc>
                  <a:txBody>
                    <a:bodyPr/>
                    <a:lstStyle/>
                    <a:p>
                      <a:r>
                        <a:rPr lang="nl-NL" sz="1200">
                          <a:latin typeface="Arial"/>
                          <a:cs typeface="Arial"/>
                        </a:rPr>
                        <a:t>HR</a:t>
                      </a:r>
                    </a:p>
                  </a:txBody>
                  <a:tcPr marL="63353" marR="63353" marT="0" marB="0"/>
                </a:tc>
                <a:tc>
                  <a:txBody>
                    <a:bodyPr/>
                    <a:lstStyle/>
                    <a:p>
                      <a:r>
                        <a:rPr lang="nl-NL" sz="1200">
                          <a:latin typeface="Arial"/>
                          <a:cs typeface="Arial"/>
                        </a:rPr>
                        <a:t>Ja</a:t>
                      </a:r>
                    </a:p>
                  </a:txBody>
                  <a:tcPr marL="63353" marR="63353" marT="0" marB="0"/>
                </a:tc>
                <a:tc>
                  <a:txBody>
                    <a:bodyPr/>
                    <a:lstStyle/>
                    <a:p>
                      <a:r>
                        <a:rPr lang="nl-NL" sz="1200">
                          <a:latin typeface="Arial"/>
                          <a:cs typeface="Arial"/>
                        </a:rPr>
                        <a:t>ACB/ Specialisten</a:t>
                      </a:r>
                    </a:p>
                  </a:txBody>
                  <a:tcPr marL="63353" marR="63353" marT="0" marB="0"/>
                </a:tc>
                <a:tc>
                  <a:txBody>
                    <a:bodyPr/>
                    <a:lstStyle/>
                    <a:p>
                      <a:r>
                        <a:rPr lang="nl-NL" sz="1200">
                          <a:latin typeface="Arial"/>
                          <a:cs typeface="Arial"/>
                        </a:rPr>
                        <a:t>Q2 2022</a:t>
                      </a:r>
                    </a:p>
                  </a:txBody>
                  <a:tcPr marL="63353" marR="63353" marT="0" marB="0"/>
                </a:tc>
                <a:tc>
                  <a:txBody>
                    <a:bodyPr/>
                    <a:lstStyle/>
                    <a:p>
                      <a:endParaRPr lang="nl-NL" sz="1200">
                        <a:solidFill>
                          <a:srgbClr val="FF0000"/>
                        </a:solidFill>
                        <a:latin typeface="Arial"/>
                        <a:cs typeface="Arial"/>
                      </a:endParaRPr>
                    </a:p>
                  </a:txBody>
                  <a:tcPr marL="63353" marR="63353" marT="0" marB="0"/>
                </a:tc>
                <a:extLst>
                  <a:ext uri="{0D108BD9-81ED-4DB2-BD59-A6C34878D82A}">
                    <a16:rowId xmlns:a16="http://schemas.microsoft.com/office/drawing/2014/main" val="3683961449"/>
                  </a:ext>
                </a:extLst>
              </a:tr>
              <a:tr h="389559">
                <a:tc>
                  <a:txBody>
                    <a:bodyPr/>
                    <a:lstStyle/>
                    <a:p>
                      <a:pPr marL="228600" indent="-228600">
                        <a:lnSpc>
                          <a:spcPct val="107000"/>
                        </a:lnSpc>
                        <a:spcAft>
                          <a:spcPts val="0"/>
                        </a:spcAft>
                      </a:pPr>
                      <a:r>
                        <a:rPr lang="nl-NL" sz="1200" b="0">
                          <a:solidFill>
                            <a:schemeClr val="tx1"/>
                          </a:solidFill>
                          <a:effectLst/>
                          <a:latin typeface="Arial"/>
                          <a:ea typeface="Calibri" panose="020F0502020204030204" pitchFamily="34" charset="0"/>
                          <a:cs typeface="Arial"/>
                          <a:hlinkClick r:id="rId10" action="ppaction://hlinksldjump"/>
                        </a:rPr>
                        <a:t>SCA21003</a:t>
                      </a:r>
                      <a:endParaRPr lang="nl-NL" sz="1000" b="0">
                        <a:solidFill>
                          <a:schemeClr val="tx1"/>
                        </a:solidFill>
                        <a:effectLst/>
                        <a:latin typeface="Arial"/>
                        <a:ea typeface="Calibri" panose="020F0502020204030204" pitchFamily="34" charset="0"/>
                        <a:cs typeface="Arial"/>
                      </a:endParaRPr>
                    </a:p>
                  </a:txBody>
                  <a:tcPr marL="63353" marR="6335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a:solidFill>
                            <a:schemeClr val="tx1"/>
                          </a:solidFill>
                          <a:hlinkClick r:id="rId10" action="ppaction://hlinksldjump"/>
                        </a:rPr>
                        <a:t>Update Handreiking</a:t>
                      </a:r>
                      <a:r>
                        <a:rPr lang="nl-NL" sz="1200" baseline="0">
                          <a:solidFill>
                            <a:schemeClr val="tx1"/>
                          </a:solidFill>
                          <a:hlinkClick r:id="rId10" action="ppaction://hlinksldjump"/>
                        </a:rPr>
                        <a:t> 1124 – Wwft Richtsnoeren</a:t>
                      </a:r>
                      <a:endParaRPr lang="nl-NL" sz="1200">
                        <a:solidFill>
                          <a:schemeClr val="tx1"/>
                        </a:solidFill>
                      </a:endParaRPr>
                    </a:p>
                  </a:txBody>
                  <a:tcPr marL="63353" marR="63353" marT="0" marB="0"/>
                </a:tc>
                <a:tc>
                  <a:txBody>
                    <a:bodyPr/>
                    <a:lstStyle/>
                    <a:p>
                      <a:r>
                        <a:rPr lang="nl-NL" sz="1200">
                          <a:latin typeface="Arial"/>
                          <a:cs typeface="Arial"/>
                        </a:rPr>
                        <a:t>HR</a:t>
                      </a:r>
                    </a:p>
                  </a:txBody>
                  <a:tcPr marL="63353" marR="63353" marT="0" marB="0"/>
                </a:tc>
                <a:tc>
                  <a:txBody>
                    <a:bodyPr/>
                    <a:lstStyle/>
                    <a:p>
                      <a:r>
                        <a:rPr lang="nl-NL" sz="1200">
                          <a:latin typeface="Arial"/>
                          <a:cs typeface="Arial"/>
                        </a:rPr>
                        <a:t>Nee</a:t>
                      </a:r>
                    </a:p>
                  </a:txBody>
                  <a:tcPr marL="63353" marR="63353" marT="0" marB="0"/>
                </a:tc>
                <a:tc>
                  <a:txBody>
                    <a:bodyPr/>
                    <a:lstStyle/>
                    <a:p>
                      <a:r>
                        <a:rPr lang="nl-NL" sz="1200" err="1">
                          <a:latin typeface="Arial"/>
                          <a:cs typeface="Arial"/>
                        </a:rPr>
                        <a:t>Wg</a:t>
                      </a:r>
                      <a:r>
                        <a:rPr lang="nl-NL" sz="1200" baseline="0">
                          <a:latin typeface="Arial"/>
                          <a:cs typeface="Arial"/>
                        </a:rPr>
                        <a:t> Wwft</a:t>
                      </a:r>
                      <a:endParaRPr lang="nl-NL" sz="1200">
                        <a:latin typeface="Arial"/>
                        <a:cs typeface="Arial"/>
                      </a:endParaRPr>
                    </a:p>
                  </a:txBody>
                  <a:tcPr marL="63353" marR="63353" marT="0" marB="0"/>
                </a:tc>
                <a:tc>
                  <a:txBody>
                    <a:bodyPr/>
                    <a:lstStyle/>
                    <a:p>
                      <a:r>
                        <a:rPr lang="nl-NL" sz="1200">
                          <a:latin typeface="Arial"/>
                          <a:cs typeface="Arial"/>
                        </a:rPr>
                        <a:t>Q2 2022</a:t>
                      </a:r>
                    </a:p>
                  </a:txBody>
                  <a:tcPr marL="63353" marR="63353" marT="0" marB="0"/>
                </a:tc>
                <a:tc>
                  <a:txBody>
                    <a:bodyPr/>
                    <a:lstStyle/>
                    <a:p>
                      <a:endParaRPr lang="nl-NL" sz="1200">
                        <a:solidFill>
                          <a:srgbClr val="FF0000"/>
                        </a:solidFill>
                        <a:latin typeface="Arial"/>
                        <a:cs typeface="Arial"/>
                      </a:endParaRPr>
                    </a:p>
                  </a:txBody>
                  <a:tcPr marL="63353" marR="63353" marT="0" marB="0"/>
                </a:tc>
                <a:extLst>
                  <a:ext uri="{0D108BD9-81ED-4DB2-BD59-A6C34878D82A}">
                    <a16:rowId xmlns:a16="http://schemas.microsoft.com/office/drawing/2014/main" val="2707217824"/>
                  </a:ext>
                </a:extLst>
              </a:tr>
              <a:tr h="316983">
                <a:tc>
                  <a:txBody>
                    <a:bodyPr/>
                    <a:lstStyle/>
                    <a:p>
                      <a:pPr marL="228600" indent="-228600">
                        <a:lnSpc>
                          <a:spcPct val="107000"/>
                        </a:lnSpc>
                        <a:spcAft>
                          <a:spcPts val="0"/>
                        </a:spcAft>
                      </a:pPr>
                      <a:r>
                        <a:rPr lang="nl-NL" sz="1200" b="0">
                          <a:solidFill>
                            <a:srgbClr val="FF0000"/>
                          </a:solidFill>
                          <a:effectLst/>
                          <a:latin typeface="Arial"/>
                          <a:ea typeface="Calibri" panose="020F0502020204030204" pitchFamily="34" charset="0"/>
                          <a:cs typeface="Arial"/>
                          <a:hlinkClick r:id="rId11" action="ppaction://hlinksldjump"/>
                        </a:rPr>
                        <a:t>ACB21011</a:t>
                      </a:r>
                      <a:endParaRPr lang="nl-NL" sz="1200" b="0">
                        <a:solidFill>
                          <a:srgbClr val="FF0000"/>
                        </a:solidFill>
                        <a:effectLst/>
                        <a:latin typeface="Arial"/>
                        <a:ea typeface="Calibri" panose="020F0502020204030204" pitchFamily="34" charset="0"/>
                        <a:cs typeface="Arial"/>
                      </a:endParaRPr>
                    </a:p>
                  </a:txBody>
                  <a:tcPr marL="63353" marR="6335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92D050"/>
                          </a:solidFill>
                          <a:hlinkClick r:id="rId11" action="ppaction://hlinksldjump">
                            <a:extLst>
                              <a:ext uri="{A12FA001-AC4F-418D-AE19-62706E023703}">
                                <ahyp:hlinkClr xmlns:ahyp="http://schemas.microsoft.com/office/drawing/2018/hyperlinkcolor" val="tx"/>
                              </a:ext>
                            </a:extLst>
                          </a:hlinkClick>
                        </a:rPr>
                        <a:t>Handreiking WHOA</a:t>
                      </a:r>
                      <a:endParaRPr lang="nl-NL" sz="1200" dirty="0">
                        <a:solidFill>
                          <a:srgbClr val="92D05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FF0000"/>
                        </a:solidFill>
                      </a:endParaRPr>
                    </a:p>
                  </a:txBody>
                  <a:tcPr marL="63353" marR="63353" marT="0" marB="0"/>
                </a:tc>
                <a:tc>
                  <a:txBody>
                    <a:bodyPr/>
                    <a:lstStyle/>
                    <a:p>
                      <a:r>
                        <a:rPr lang="nl-NL" sz="1200">
                          <a:solidFill>
                            <a:schemeClr val="tx1"/>
                          </a:solidFill>
                          <a:latin typeface="Arial"/>
                          <a:cs typeface="Arial"/>
                        </a:rPr>
                        <a:t>HR</a:t>
                      </a:r>
                    </a:p>
                  </a:txBody>
                  <a:tcPr marL="63353" marR="63353" marT="0" marB="0"/>
                </a:tc>
                <a:tc>
                  <a:txBody>
                    <a:bodyPr/>
                    <a:lstStyle/>
                    <a:p>
                      <a:r>
                        <a:rPr lang="nl-NL" sz="1200">
                          <a:solidFill>
                            <a:schemeClr val="tx1"/>
                          </a:solidFill>
                          <a:latin typeface="Arial"/>
                          <a:cs typeface="Arial"/>
                        </a:rPr>
                        <a:t>Ja</a:t>
                      </a:r>
                    </a:p>
                  </a:txBody>
                  <a:tcPr marL="63353" marR="63353" marT="0" marB="0"/>
                </a:tc>
                <a:tc>
                  <a:txBody>
                    <a:bodyPr/>
                    <a:lstStyle/>
                    <a:p>
                      <a:r>
                        <a:rPr lang="nl-NL" sz="1200">
                          <a:solidFill>
                            <a:schemeClr val="tx1"/>
                          </a:solidFill>
                          <a:latin typeface="Arial"/>
                          <a:cs typeface="Arial"/>
                        </a:rPr>
                        <a:t>MKB/ACB</a:t>
                      </a:r>
                    </a:p>
                  </a:txBody>
                  <a:tcPr marL="63353" marR="63353" marT="0" marB="0"/>
                </a:tc>
                <a:tc>
                  <a:txBody>
                    <a:bodyPr/>
                    <a:lstStyle/>
                    <a:p>
                      <a:r>
                        <a:rPr lang="nl-NL" sz="1200">
                          <a:solidFill>
                            <a:schemeClr val="tx1"/>
                          </a:solidFill>
                          <a:latin typeface="Arial"/>
                          <a:cs typeface="Arial"/>
                        </a:rPr>
                        <a:t>2022</a:t>
                      </a:r>
                    </a:p>
                  </a:txBody>
                  <a:tcPr marL="63353" marR="63353" marT="0" marB="0"/>
                </a:tc>
                <a:tc>
                  <a:txBody>
                    <a:bodyPr/>
                    <a:lstStyle/>
                    <a:p>
                      <a:endParaRPr lang="nl-NL" sz="1200" dirty="0">
                        <a:solidFill>
                          <a:schemeClr val="tx1"/>
                        </a:solidFill>
                        <a:latin typeface="Arial"/>
                        <a:cs typeface="Arial"/>
                      </a:endParaRPr>
                    </a:p>
                  </a:txBody>
                  <a:tcPr marL="63353" marR="63353" marT="0" marB="0"/>
                </a:tc>
                <a:extLst>
                  <a:ext uri="{0D108BD9-81ED-4DB2-BD59-A6C34878D82A}">
                    <a16:rowId xmlns:a16="http://schemas.microsoft.com/office/drawing/2014/main" val="901938346"/>
                  </a:ext>
                </a:extLst>
              </a:tr>
            </a:tbl>
          </a:graphicData>
        </a:graphic>
      </p:graphicFrame>
    </p:spTree>
    <p:extLst>
      <p:ext uri="{BB962C8B-B14F-4D97-AF65-F5344CB8AC3E}">
        <p14:creationId xmlns:p14="http://schemas.microsoft.com/office/powerpoint/2010/main" val="25344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32197"/>
            <a:ext cx="8553063" cy="983286"/>
          </a:xfrm>
        </p:spPr>
        <p:txBody>
          <a:bodyPr/>
          <a:lstStyle/>
          <a:p>
            <a:r>
              <a:rPr lang="nl-NL"/>
              <a:t>Doorlopende activiteiten  </a:t>
            </a:r>
            <a:br>
              <a:rPr lang="nl-NL"/>
            </a:br>
            <a:r>
              <a:rPr lang="nl-NL" sz="2000"/>
              <a:t>(beperkte aandacht ACB, kost wel capaciteit ondersteuning)</a:t>
            </a: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7</a:t>
            </a:fld>
            <a:endParaRPr lang="nl-NL"/>
          </a:p>
        </p:txBody>
      </p:sp>
      <p:graphicFrame>
        <p:nvGraphicFramePr>
          <p:cNvPr id="7" name="Tabel 6"/>
          <p:cNvGraphicFramePr>
            <a:graphicFrameLocks noGrp="1"/>
          </p:cNvGraphicFramePr>
          <p:nvPr>
            <p:extLst>
              <p:ext uri="{D42A27DB-BD31-4B8C-83A1-F6EECF244321}">
                <p14:modId xmlns:p14="http://schemas.microsoft.com/office/powerpoint/2010/main" val="3143968385"/>
              </p:ext>
            </p:extLst>
          </p:nvPr>
        </p:nvGraphicFramePr>
        <p:xfrm>
          <a:off x="323528" y="1215483"/>
          <a:ext cx="8136904" cy="3535416"/>
        </p:xfrm>
        <a:graphic>
          <a:graphicData uri="http://schemas.openxmlformats.org/drawingml/2006/table">
            <a:tbl>
              <a:tblPr firstRow="1" firstCol="1" bandRow="1">
                <a:tableStyleId>{5C22544A-7EE6-4342-B048-85BDC9FD1C3A}</a:tableStyleId>
              </a:tblPr>
              <a:tblGrid>
                <a:gridCol w="8136904">
                  <a:extLst>
                    <a:ext uri="{9D8B030D-6E8A-4147-A177-3AD203B41FA5}">
                      <a16:colId xmlns:a16="http://schemas.microsoft.com/office/drawing/2014/main" val="3388845986"/>
                    </a:ext>
                  </a:extLst>
                </a:gridCol>
              </a:tblGrid>
              <a:tr h="194595">
                <a:tc>
                  <a:txBody>
                    <a:bodyPr/>
                    <a:lstStyle/>
                    <a:p>
                      <a:pPr>
                        <a:lnSpc>
                          <a:spcPct val="107000"/>
                        </a:lnSpc>
                        <a:spcAft>
                          <a:spcPts val="0"/>
                        </a:spcAft>
                      </a:pPr>
                      <a:r>
                        <a:rPr lang="nl-NL" sz="1200">
                          <a:solidFill>
                            <a:schemeClr val="bg1">
                              <a:lumMod val="50000"/>
                            </a:schemeClr>
                          </a:solidFill>
                          <a:effectLst/>
                        </a:rPr>
                        <a:t>Omschrijving</a:t>
                      </a:r>
                      <a:endParaRPr lang="nl-NL" sz="12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extLst>
                  <a:ext uri="{0D108BD9-81ED-4DB2-BD59-A6C34878D82A}">
                    <a16:rowId xmlns:a16="http://schemas.microsoft.com/office/drawing/2014/main" val="314783021"/>
                  </a:ext>
                </a:extLst>
              </a:tr>
              <a:tr h="179115">
                <a:tc>
                  <a:txBody>
                    <a:bodyPr/>
                    <a:lstStyle/>
                    <a:p>
                      <a:pPr marL="228600" indent="-228600">
                        <a:lnSpc>
                          <a:spcPct val="107000"/>
                        </a:lnSpc>
                        <a:spcAft>
                          <a:spcPts val="0"/>
                        </a:spcAft>
                      </a:pP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3353" marR="63353" marT="0" marB="0"/>
                </a:tc>
                <a:extLst>
                  <a:ext uri="{0D108BD9-81ED-4DB2-BD59-A6C34878D82A}">
                    <a16:rowId xmlns:a16="http://schemas.microsoft.com/office/drawing/2014/main" val="3629736483"/>
                  </a:ext>
                </a:extLst>
              </a:tr>
              <a:tr h="358111">
                <a:tc>
                  <a:txBody>
                    <a:bodyPr/>
                    <a:lstStyle/>
                    <a:p>
                      <a:r>
                        <a:rPr lang="nl-NL" sz="1200" b="0">
                          <a:solidFill>
                            <a:schemeClr val="tx1"/>
                          </a:solidFill>
                        </a:rPr>
                        <a:t>Vergroten Toegankelijkheid Regelgeving (ACB18002 – Oplevering in delen 2022-2024)</a:t>
                      </a:r>
                    </a:p>
                  </a:txBody>
                  <a:tcPr marL="63353" marR="63353" marT="0" marB="0"/>
                </a:tc>
                <a:extLst>
                  <a:ext uri="{0D108BD9-81ED-4DB2-BD59-A6C34878D82A}">
                    <a16:rowId xmlns:a16="http://schemas.microsoft.com/office/drawing/2014/main" val="2323045994"/>
                  </a:ext>
                </a:extLst>
              </a:tr>
              <a:tr h="358111">
                <a:tc>
                  <a:txBody>
                    <a:bodyPr/>
                    <a:lstStyle/>
                    <a:p>
                      <a:r>
                        <a:rPr lang="nl-NL" sz="1200" b="0">
                          <a:solidFill>
                            <a:schemeClr val="tx1"/>
                          </a:solidFill>
                        </a:rPr>
                        <a:t>Onderhoud verklaringen generator</a:t>
                      </a:r>
                    </a:p>
                  </a:txBody>
                  <a:tcPr marL="63353" marR="63353" marT="0" marB="0"/>
                </a:tc>
                <a:extLst>
                  <a:ext uri="{0D108BD9-81ED-4DB2-BD59-A6C34878D82A}">
                    <a16:rowId xmlns:a16="http://schemas.microsoft.com/office/drawing/2014/main" val="832477322"/>
                  </a:ext>
                </a:extLst>
              </a:tr>
              <a:tr h="361948">
                <a:tc>
                  <a:txBody>
                    <a:bodyPr/>
                    <a:lstStyle/>
                    <a:p>
                      <a:r>
                        <a:rPr lang="nl-NL" sz="1200" b="0">
                          <a:solidFill>
                            <a:schemeClr val="tx1"/>
                          </a:solidFill>
                        </a:rPr>
                        <a:t>Vertalingen</a:t>
                      </a:r>
                    </a:p>
                    <a:p>
                      <a:endParaRPr lang="nl-NL" sz="1200" b="0">
                        <a:solidFill>
                          <a:schemeClr val="tx1"/>
                        </a:solidFill>
                      </a:endParaRPr>
                    </a:p>
                  </a:txBody>
                  <a:tcPr marL="63353" marR="63353" marT="0" marB="0"/>
                </a:tc>
                <a:extLst>
                  <a:ext uri="{0D108BD9-81ED-4DB2-BD59-A6C34878D82A}">
                    <a16:rowId xmlns:a16="http://schemas.microsoft.com/office/drawing/2014/main" val="1115643448"/>
                  </a:ext>
                </a:extLst>
              </a:tr>
              <a:tr h="334020">
                <a:tc>
                  <a:txBody>
                    <a:bodyPr/>
                    <a:lstStyle/>
                    <a:p>
                      <a:r>
                        <a:rPr lang="nl-NL" sz="1200" b="0">
                          <a:solidFill>
                            <a:schemeClr val="tx1"/>
                          </a:solidFill>
                        </a:rPr>
                        <a:t>Communicatie over projectvoortgang</a:t>
                      </a:r>
                    </a:p>
                  </a:txBody>
                  <a:tcPr marL="63353" marR="63353" marT="0" marB="0"/>
                </a:tc>
                <a:extLst>
                  <a:ext uri="{0D108BD9-81ED-4DB2-BD59-A6C34878D82A}">
                    <a16:rowId xmlns:a16="http://schemas.microsoft.com/office/drawing/2014/main" val="2139701874"/>
                  </a:ext>
                </a:extLst>
              </a:tr>
              <a:tr h="334020">
                <a:tc>
                  <a:txBody>
                    <a:bodyPr/>
                    <a:lstStyle/>
                    <a:p>
                      <a:r>
                        <a:rPr lang="nl-NL" sz="1200" b="0">
                          <a:solidFill>
                            <a:schemeClr val="tx1"/>
                          </a:solidFill>
                        </a:rPr>
                        <a:t>Update NBA-</a:t>
                      </a:r>
                      <a:r>
                        <a:rPr lang="nl-NL" sz="1200" b="0" baseline="0">
                          <a:solidFill>
                            <a:schemeClr val="tx1"/>
                          </a:solidFill>
                        </a:rPr>
                        <a:t>uitingen</a:t>
                      </a:r>
                      <a:endParaRPr lang="nl-NL" sz="1200" b="0">
                        <a:solidFill>
                          <a:schemeClr val="tx1"/>
                        </a:solidFill>
                      </a:endParaRPr>
                    </a:p>
                  </a:txBody>
                  <a:tcPr marL="63353" marR="63353" marT="0" marB="0"/>
                </a:tc>
                <a:extLst>
                  <a:ext uri="{0D108BD9-81ED-4DB2-BD59-A6C34878D82A}">
                    <a16:rowId xmlns:a16="http://schemas.microsoft.com/office/drawing/2014/main" val="915243594"/>
                  </a:ext>
                </a:extLst>
              </a:tr>
              <a:tr h="334020">
                <a:tc>
                  <a:txBody>
                    <a:bodyPr/>
                    <a:lstStyle/>
                    <a:p>
                      <a:r>
                        <a:rPr lang="nl-NL" sz="1200" b="0">
                          <a:solidFill>
                            <a:schemeClr val="tx1"/>
                          </a:solidFill>
                        </a:rPr>
                        <a:t>Herzien</a:t>
                      </a:r>
                      <a:r>
                        <a:rPr lang="nl-NL" sz="1200" b="0" baseline="0">
                          <a:solidFill>
                            <a:schemeClr val="tx1"/>
                          </a:solidFill>
                        </a:rPr>
                        <a:t> en onderhouden HRA / NV COS</a:t>
                      </a:r>
                    </a:p>
                  </a:txBody>
                  <a:tcPr marL="63353" marR="63353" marT="0" marB="0"/>
                </a:tc>
                <a:extLst>
                  <a:ext uri="{0D108BD9-81ED-4DB2-BD59-A6C34878D82A}">
                    <a16:rowId xmlns:a16="http://schemas.microsoft.com/office/drawing/2014/main" val="3381463735"/>
                  </a:ext>
                </a:extLst>
              </a:tr>
              <a:tr h="334020">
                <a:tc>
                  <a:txBody>
                    <a:bodyPr/>
                    <a:lstStyle/>
                    <a:p>
                      <a:r>
                        <a:rPr lang="nl-NL" sz="1200" b="0" baseline="0">
                          <a:solidFill>
                            <a:schemeClr val="tx1"/>
                          </a:solidFill>
                        </a:rPr>
                        <a:t>Reageren op </a:t>
                      </a:r>
                      <a:r>
                        <a:rPr lang="nl-NL" sz="1200" b="0" baseline="0" err="1">
                          <a:solidFill>
                            <a:schemeClr val="tx1"/>
                          </a:solidFill>
                        </a:rPr>
                        <a:t>ED’s</a:t>
                      </a:r>
                      <a:r>
                        <a:rPr lang="nl-NL" sz="1200" b="0" baseline="0">
                          <a:solidFill>
                            <a:schemeClr val="tx1"/>
                          </a:solidFill>
                        </a:rPr>
                        <a:t> internationaal – IAASB en IESBA</a:t>
                      </a:r>
                    </a:p>
                  </a:txBody>
                  <a:tcPr marL="63353" marR="63353" marT="0" marB="0"/>
                </a:tc>
                <a:extLst>
                  <a:ext uri="{0D108BD9-81ED-4DB2-BD59-A6C34878D82A}">
                    <a16:rowId xmlns:a16="http://schemas.microsoft.com/office/drawing/2014/main" val="3436749643"/>
                  </a:ext>
                </a:extLst>
              </a:tr>
              <a:tr h="409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a:solidFill>
                            <a:schemeClr val="tx1"/>
                          </a:solidFill>
                        </a:rPr>
                        <a:t>Opvolgen nieuwe ontwikkelingen ICT</a:t>
                      </a:r>
                    </a:p>
                  </a:txBody>
                  <a:tcPr marL="63353" marR="63353" marT="0" marB="0"/>
                </a:tc>
                <a:extLst>
                  <a:ext uri="{0D108BD9-81ED-4DB2-BD59-A6C34878D82A}">
                    <a16:rowId xmlns:a16="http://schemas.microsoft.com/office/drawing/2014/main" val="2783513516"/>
                  </a:ext>
                </a:extLst>
              </a:tr>
              <a:tr h="334020">
                <a:tc>
                  <a:txBody>
                    <a:bodyPr/>
                    <a:lstStyle/>
                    <a:p>
                      <a:pPr marL="0" lvl="0" indent="0" algn="l">
                        <a:lnSpc>
                          <a:spcPct val="100000"/>
                        </a:lnSpc>
                        <a:spcBef>
                          <a:spcPts val="0"/>
                        </a:spcBef>
                        <a:spcAft>
                          <a:spcPts val="0"/>
                        </a:spcAft>
                        <a:buNone/>
                      </a:pPr>
                      <a:endParaRPr lang="nl-NL" sz="1200" b="0" dirty="0">
                        <a:solidFill>
                          <a:schemeClr val="tx1"/>
                        </a:solidFill>
                      </a:endParaRPr>
                    </a:p>
                  </a:txBody>
                  <a:tcPr marL="63353" marR="63353" marT="0" marB="0"/>
                </a:tc>
                <a:extLst>
                  <a:ext uri="{0D108BD9-81ED-4DB2-BD59-A6C34878D82A}">
                    <a16:rowId xmlns:a16="http://schemas.microsoft.com/office/drawing/2014/main" val="1346581863"/>
                  </a:ext>
                </a:extLst>
              </a:tr>
            </a:tbl>
          </a:graphicData>
        </a:graphic>
      </p:graphicFrame>
    </p:spTree>
    <p:extLst>
      <p:ext uri="{BB962C8B-B14F-4D97-AF65-F5344CB8AC3E}">
        <p14:creationId xmlns:p14="http://schemas.microsoft.com/office/powerpoint/2010/main" val="40224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sz="3200"/>
              <a:t>Gedetailleerde overzichten</a:t>
            </a:r>
          </a:p>
        </p:txBody>
      </p:sp>
    </p:spTree>
    <p:extLst>
      <p:ext uri="{BB962C8B-B14F-4D97-AF65-F5344CB8AC3E}">
        <p14:creationId xmlns:p14="http://schemas.microsoft.com/office/powerpoint/2010/main" val="108045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12">
            <a:extLst>
              <a:ext uri="{FF2B5EF4-FFF2-40B4-BE49-F238E27FC236}">
                <a16:creationId xmlns:a16="http://schemas.microsoft.com/office/drawing/2014/main" id="{2C19BA09-F848-4328-B278-BCB9F5CA3298}"/>
              </a:ext>
            </a:extLst>
          </p:cNvPr>
          <p:cNvGraphicFramePr>
            <a:graphicFrameLocks noGrp="1"/>
          </p:cNvGraphicFramePr>
          <p:nvPr>
            <p:extLst>
              <p:ext uri="{D42A27DB-BD31-4B8C-83A1-F6EECF244321}">
                <p14:modId xmlns:p14="http://schemas.microsoft.com/office/powerpoint/2010/main" val="162792681"/>
              </p:ext>
            </p:extLst>
          </p:nvPr>
        </p:nvGraphicFramePr>
        <p:xfrm>
          <a:off x="263347" y="958999"/>
          <a:ext cx="7994829" cy="3857686"/>
        </p:xfrm>
        <a:graphic>
          <a:graphicData uri="http://schemas.openxmlformats.org/drawingml/2006/table">
            <a:tbl>
              <a:tblPr firstRow="1" bandRow="1">
                <a:tableStyleId>{5FD0F851-EC5A-4D38-B0AD-8093EC10F338}</a:tableStyleId>
              </a:tblPr>
              <a:tblGrid>
                <a:gridCol w="1486108">
                  <a:extLst>
                    <a:ext uri="{9D8B030D-6E8A-4147-A177-3AD203B41FA5}">
                      <a16:colId xmlns:a16="http://schemas.microsoft.com/office/drawing/2014/main" val="1513426338"/>
                    </a:ext>
                  </a:extLst>
                </a:gridCol>
                <a:gridCol w="6508721">
                  <a:extLst>
                    <a:ext uri="{9D8B030D-6E8A-4147-A177-3AD203B41FA5}">
                      <a16:colId xmlns:a16="http://schemas.microsoft.com/office/drawing/2014/main" val="594080699"/>
                    </a:ext>
                  </a:extLst>
                </a:gridCol>
              </a:tblGrid>
              <a:tr h="271049">
                <a:tc>
                  <a:txBody>
                    <a:bodyPr/>
                    <a:lstStyle/>
                    <a:p>
                      <a:pPr lvl="0">
                        <a:buNone/>
                      </a:pPr>
                      <a:r>
                        <a:rPr lang="nl-NL" sz="1200" u="none" strike="noStrike" noProof="0"/>
                        <a:t>Projectnummer:</a:t>
                      </a:r>
                      <a:endParaRPr lang="nl-NL" sz="1200"/>
                    </a:p>
                  </a:txBody>
                  <a:tcPr/>
                </a:tc>
                <a:tc>
                  <a:txBody>
                    <a:bodyPr/>
                    <a:lstStyle/>
                    <a:p>
                      <a:pPr marL="0" marR="0" lvl="0" indent="0" algn="l">
                        <a:lnSpc>
                          <a:spcPct val="100000"/>
                        </a:lnSpc>
                        <a:spcBef>
                          <a:spcPct val="20000"/>
                        </a:spcBef>
                        <a:spcAft>
                          <a:spcPct val="0"/>
                        </a:spcAft>
                        <a:buNone/>
                      </a:pPr>
                      <a:r>
                        <a:rPr lang="nl-NL" sz="1200" u="none" strike="noStrike" noProof="0" dirty="0">
                          <a:hlinkClick r:id="rId3" action="ppaction://hlinksldjump"/>
                        </a:rPr>
                        <a:t>ACB18001</a:t>
                      </a:r>
                      <a:endParaRPr lang="nl-NL" dirty="0"/>
                    </a:p>
                  </a:txBody>
                  <a:tcPr/>
                </a:tc>
                <a:extLst>
                  <a:ext uri="{0D108BD9-81ED-4DB2-BD59-A6C34878D82A}">
                    <a16:rowId xmlns:a16="http://schemas.microsoft.com/office/drawing/2014/main" val="1134644624"/>
                  </a:ext>
                </a:extLst>
              </a:tr>
              <a:tr h="284572">
                <a:tc>
                  <a:txBody>
                    <a:bodyPr/>
                    <a:lstStyle/>
                    <a:p>
                      <a:pPr lvl="0">
                        <a:buNone/>
                      </a:pPr>
                      <a:r>
                        <a:rPr lang="nl-NL" sz="1200" u="none" strike="noStrike" noProof="0" dirty="0"/>
                        <a:t>Actiehouder:</a:t>
                      </a:r>
                    </a:p>
                  </a:txBody>
                  <a:tcPr/>
                </a:tc>
                <a:tc>
                  <a:txBody>
                    <a:bodyPr/>
                    <a:lstStyle/>
                    <a:p>
                      <a:pPr marL="0" marR="0" lvl="0" indent="0" algn="l">
                        <a:lnSpc>
                          <a:spcPct val="100000"/>
                        </a:lnSpc>
                        <a:spcBef>
                          <a:spcPct val="20000"/>
                        </a:spcBef>
                        <a:spcAft>
                          <a:spcPct val="0"/>
                        </a:spcAft>
                        <a:buNone/>
                      </a:pPr>
                      <a:r>
                        <a:rPr lang="nl-NL" sz="1200" u="none" strike="noStrike" noProof="0" dirty="0"/>
                        <a:t>ACB / Bestuur / externe partij</a:t>
                      </a:r>
                    </a:p>
                  </a:txBody>
                  <a:tcPr/>
                </a:tc>
                <a:extLst>
                  <a:ext uri="{0D108BD9-81ED-4DB2-BD59-A6C34878D82A}">
                    <a16:rowId xmlns:a16="http://schemas.microsoft.com/office/drawing/2014/main" val="2645348072"/>
                  </a:ext>
                </a:extLst>
              </a:tr>
              <a:tr h="813147">
                <a:tc>
                  <a:txBody>
                    <a:bodyPr/>
                    <a:lstStyle/>
                    <a:p>
                      <a:pPr lvl="0">
                        <a:buNone/>
                      </a:pPr>
                      <a:r>
                        <a:rPr lang="nl-NL" sz="1200" u="none" strike="noStrike" noProof="0" dirty="0"/>
                        <a:t>Waarom:</a:t>
                      </a:r>
                    </a:p>
                  </a:txBody>
                  <a:tcPr/>
                </a:tc>
                <a:tc>
                  <a:txBody>
                    <a:bodyPr/>
                    <a:lstStyle/>
                    <a:p>
                      <a:pPr lvl="0" algn="l">
                        <a:lnSpc>
                          <a:spcPct val="100000"/>
                        </a:lnSpc>
                        <a:spcBef>
                          <a:spcPts val="0"/>
                        </a:spcBef>
                        <a:spcAft>
                          <a:spcPts val="0"/>
                        </a:spcAft>
                        <a:buNone/>
                      </a:pPr>
                      <a:r>
                        <a:rPr lang="nl-NL" sz="1200" u="none" strike="noStrike" noProof="0" dirty="0"/>
                        <a:t>Het ACB heeft bij het oprichten van de NBA mandaat gekregen en is een </a:t>
                      </a:r>
                      <a:r>
                        <a:rPr lang="nl-NL" sz="1200" u="none" strike="noStrike" noProof="0" dirty="0" err="1"/>
                        <a:t>due</a:t>
                      </a:r>
                      <a:r>
                        <a:rPr lang="nl-NL" sz="1200" u="none" strike="noStrike" noProof="0" dirty="0"/>
                        <a:t> </a:t>
                      </a:r>
                      <a:r>
                        <a:rPr lang="nl-NL" sz="1200" u="none" strike="noStrike" noProof="0" dirty="0" err="1"/>
                        <a:t>process</a:t>
                      </a:r>
                      <a:r>
                        <a:rPr lang="nl-NL" sz="1200" u="none" strike="noStrike" noProof="0" dirty="0"/>
                        <a:t> overeengekomen met het bestuur. I</a:t>
                      </a:r>
                      <a:r>
                        <a:rPr lang="nl-NL" sz="1200" b="0" i="0" u="none" strike="noStrike" noProof="0" dirty="0">
                          <a:latin typeface="Arial"/>
                        </a:rPr>
                        <a:t>n 2020 heeft het bestuur opdracht gegeven aan een externe deskundige om het regelgevend proces door te lichten. Na een brede analyse kwam deze met aanbevelingen om bij de totstandkoming van regelgeving meer transparantie te betrachten en om externe stakeholders nadrukkelijker in het proces te betrekken. </a:t>
                      </a:r>
                      <a:r>
                        <a:rPr lang="nl-NL" sz="1200" u="none" strike="noStrike" noProof="0" dirty="0"/>
                        <a:t> </a:t>
                      </a:r>
                    </a:p>
                  </a:txBody>
                  <a:tcPr/>
                </a:tc>
                <a:extLst>
                  <a:ext uri="{0D108BD9-81ED-4DB2-BD59-A6C34878D82A}">
                    <a16:rowId xmlns:a16="http://schemas.microsoft.com/office/drawing/2014/main" val="2617711100"/>
                  </a:ext>
                </a:extLst>
              </a:tr>
              <a:tr h="555225">
                <a:tc>
                  <a:txBody>
                    <a:bodyPr/>
                    <a:lstStyle/>
                    <a:p>
                      <a:pPr lvl="0">
                        <a:buNone/>
                      </a:pPr>
                      <a:r>
                        <a:rPr lang="nl-NL" sz="1200" u="none" strike="noStrike" noProof="0" dirty="0"/>
                        <a:t>Impact:</a:t>
                      </a:r>
                    </a:p>
                  </a:txBody>
                  <a:tcPr/>
                </a:tc>
                <a:tc>
                  <a:txBody>
                    <a:bodyPr/>
                    <a:lstStyle/>
                    <a:p>
                      <a:pPr lvl="0" algn="l">
                        <a:lnSpc>
                          <a:spcPct val="100000"/>
                        </a:lnSpc>
                        <a:spcBef>
                          <a:spcPts val="0"/>
                        </a:spcBef>
                        <a:spcAft>
                          <a:spcPts val="0"/>
                        </a:spcAft>
                        <a:buNone/>
                      </a:pPr>
                      <a:r>
                        <a:rPr lang="nl-NL" sz="1200" u="none" strike="noStrike" noProof="0" dirty="0"/>
                        <a:t>Mogelijke veranderingen in de structuur hebben betrekking op het proces van regelgeving. De beoogde impact is met name gericht op betrokkenheid van externe stakeholders.</a:t>
                      </a:r>
                    </a:p>
                  </a:txBody>
                  <a:tcPr/>
                </a:tc>
                <a:extLst>
                  <a:ext uri="{0D108BD9-81ED-4DB2-BD59-A6C34878D82A}">
                    <a16:rowId xmlns:a16="http://schemas.microsoft.com/office/drawing/2014/main" val="2380438236"/>
                  </a:ext>
                </a:extLst>
              </a:tr>
              <a:tr h="698615">
                <a:tc>
                  <a:txBody>
                    <a:bodyPr/>
                    <a:lstStyle/>
                    <a:p>
                      <a:pPr lvl="0">
                        <a:buNone/>
                      </a:pPr>
                      <a:r>
                        <a:rPr lang="nl-NL" sz="1200" u="none" strike="noStrike" noProof="0" dirty="0"/>
                        <a:t>Status:</a:t>
                      </a:r>
                    </a:p>
                    <a:p>
                      <a:pPr lvl="0">
                        <a:buNone/>
                      </a:pPr>
                      <a:endParaRPr lang="nl-NL" sz="1200" u="none" strike="noStrike" noProof="0" dirty="0"/>
                    </a:p>
                    <a:p>
                      <a:pPr lvl="0">
                        <a:buNone/>
                      </a:pPr>
                      <a:endParaRPr lang="nl-NL" sz="1200" u="none" strike="noStrike" noProof="0" dirty="0"/>
                    </a:p>
                  </a:txBody>
                  <a:tcPr/>
                </a:tc>
                <a:tc>
                  <a:txBody>
                    <a:bodyPr/>
                    <a:lstStyle/>
                    <a:p>
                      <a:pPr marL="0" lvl="0" indent="0" algn="l">
                        <a:lnSpc>
                          <a:spcPct val="100000"/>
                        </a:lnSpc>
                        <a:spcBef>
                          <a:spcPct val="20000"/>
                        </a:spcBef>
                        <a:spcAft>
                          <a:spcPct val="0"/>
                        </a:spcAft>
                        <a:buNone/>
                      </a:pPr>
                      <a:r>
                        <a:rPr lang="nl-NL" sz="1200" b="0" i="0" u="none" strike="noStrike" baseline="0" noProof="0" dirty="0">
                          <a:latin typeface="Arial"/>
                        </a:rPr>
                        <a:t>Dit advies is in opdracht van het bestuur uitgewerkt tot een concreet voorstel, dat in januari 2022 openbaar wordt geconsulteerd. Op basis van de uitkomsten zal het gehele proces van regelgeving – van agendering tot en met besluitvorming – worden gemoderniseerd.</a:t>
                      </a:r>
                    </a:p>
                  </a:txBody>
                  <a:tcPr/>
                </a:tc>
                <a:extLst>
                  <a:ext uri="{0D108BD9-81ED-4DB2-BD59-A6C34878D82A}">
                    <a16:rowId xmlns:a16="http://schemas.microsoft.com/office/drawing/2014/main" val="3875799450"/>
                  </a:ext>
                </a:extLst>
              </a:tr>
              <a:tr h="271049">
                <a:tc>
                  <a:txBody>
                    <a:bodyPr/>
                    <a:lstStyle/>
                    <a:p>
                      <a:pPr lvl="0">
                        <a:buNone/>
                      </a:pPr>
                      <a:r>
                        <a:rPr lang="nl-NL" sz="1200" u="none" strike="noStrike" noProof="0"/>
                        <a:t>Implementatie:</a:t>
                      </a:r>
                    </a:p>
                  </a:txBody>
                  <a:tcPr/>
                </a:tc>
                <a:tc>
                  <a:txBody>
                    <a:bodyPr/>
                    <a:lstStyle/>
                    <a:p>
                      <a:pPr marL="0" lvl="0" indent="0" algn="l">
                        <a:lnSpc>
                          <a:spcPct val="100000"/>
                        </a:lnSpc>
                        <a:spcBef>
                          <a:spcPct val="20000"/>
                        </a:spcBef>
                        <a:spcAft>
                          <a:spcPct val="0"/>
                        </a:spcAft>
                        <a:buNone/>
                      </a:pPr>
                      <a:r>
                        <a:rPr lang="nl-NL" sz="1200" u="none" strike="noStrike" baseline="0" noProof="0"/>
                        <a:t>medio 2022</a:t>
                      </a:r>
                      <a:endParaRPr lang="nl-NL" sz="1200" u="none" strike="noStrike" noProof="0"/>
                    </a:p>
                  </a:txBody>
                  <a:tcPr/>
                </a:tc>
                <a:extLst>
                  <a:ext uri="{0D108BD9-81ED-4DB2-BD59-A6C34878D82A}">
                    <a16:rowId xmlns:a16="http://schemas.microsoft.com/office/drawing/2014/main" val="3688051013"/>
                  </a:ext>
                </a:extLst>
              </a:tr>
              <a:tr h="451747">
                <a:tc>
                  <a:txBody>
                    <a:bodyPr/>
                    <a:lstStyle/>
                    <a:p>
                      <a:pPr lvl="0">
                        <a:buNone/>
                      </a:pPr>
                      <a:r>
                        <a:rPr lang="nl-NL" sz="1200" noProof="0"/>
                        <a:t>Planning:</a:t>
                      </a:r>
                    </a:p>
                  </a:txBody>
                  <a:tcPr/>
                </a:tc>
                <a:tc>
                  <a:txBody>
                    <a:bodyPr/>
                    <a:lstStyle/>
                    <a:p>
                      <a:pPr lvl="0">
                        <a:buNone/>
                      </a:pPr>
                      <a:r>
                        <a:rPr lang="nl-NL" sz="1200" noProof="0"/>
                        <a:t>Q4 2020 (uitslag evaluatie) / Q4 2021 (rapport modernisering regelgevend proces) / Q1 2022 consultatie</a:t>
                      </a:r>
                      <a:endParaRPr lang="nl-NL" sz="1200"/>
                    </a:p>
                  </a:txBody>
                  <a:tcPr/>
                </a:tc>
                <a:extLst>
                  <a:ext uri="{0D108BD9-81ED-4DB2-BD59-A6C34878D82A}">
                    <a16:rowId xmlns:a16="http://schemas.microsoft.com/office/drawing/2014/main" val="1470062945"/>
                  </a:ext>
                </a:extLst>
              </a:tr>
              <a:tr h="307594">
                <a:tc>
                  <a:txBody>
                    <a:bodyPr/>
                    <a:lstStyle/>
                    <a:p>
                      <a:pPr marL="0" lvl="0" indent="0">
                        <a:buNone/>
                      </a:pPr>
                      <a:r>
                        <a:rPr lang="nl-NL" sz="1200" u="none" strike="noStrike" noProof="0"/>
                        <a:t>Risico's:</a:t>
                      </a:r>
                    </a:p>
                  </a:txBody>
                  <a:tcPr/>
                </a:tc>
                <a:tc>
                  <a:txBody>
                    <a:bodyPr/>
                    <a:lstStyle/>
                    <a:p>
                      <a:pPr marL="0" lvl="0" indent="0" algn="l">
                        <a:lnSpc>
                          <a:spcPct val="100000"/>
                        </a:lnSpc>
                        <a:spcBef>
                          <a:spcPct val="20000"/>
                        </a:spcBef>
                        <a:spcAft>
                          <a:spcPct val="0"/>
                        </a:spcAft>
                        <a:buNone/>
                      </a:pPr>
                      <a:r>
                        <a:rPr lang="nl-NL" sz="1200" u="none" strike="noStrike" noProof="0" dirty="0"/>
                        <a:t>-</a:t>
                      </a:r>
                    </a:p>
                  </a:txBody>
                  <a:tcPr/>
                </a:tc>
                <a:extLst>
                  <a:ext uri="{0D108BD9-81ED-4DB2-BD59-A6C34878D82A}">
                    <a16:rowId xmlns:a16="http://schemas.microsoft.com/office/drawing/2014/main" val="1111298374"/>
                  </a:ext>
                </a:extLst>
              </a:tr>
            </a:tbl>
          </a:graphicData>
        </a:graphic>
      </p:graphicFrame>
      <p:sp>
        <p:nvSpPr>
          <p:cNvPr id="2" name="Titel 1"/>
          <p:cNvSpPr>
            <a:spLocks noGrp="1"/>
          </p:cNvSpPr>
          <p:nvPr>
            <p:ph type="title"/>
          </p:nvPr>
        </p:nvSpPr>
        <p:spPr>
          <a:xfrm>
            <a:off x="69850" y="113110"/>
            <a:ext cx="8108007" cy="845889"/>
          </a:xfrm>
        </p:spPr>
        <p:txBody>
          <a:bodyPr/>
          <a:lstStyle/>
          <a:p>
            <a:r>
              <a:rPr lang="nl-NL" sz="2600"/>
              <a:t>Evaluatie regelgevend proces en rol ACB </a:t>
            </a:r>
            <a:br>
              <a:rPr lang="nl-NL" sz="2600"/>
            </a:br>
            <a:r>
              <a:rPr lang="nl-NL" sz="2000"/>
              <a:t>-</a:t>
            </a:r>
            <a:r>
              <a:rPr lang="nl-NL" sz="1800"/>
              <a:t>inclusief bredere rol, nieuwe </a:t>
            </a:r>
            <a:r>
              <a:rPr lang="nl-NL" sz="1800" err="1"/>
              <a:t>governance</a:t>
            </a:r>
            <a:r>
              <a:rPr lang="nl-NL" sz="1800"/>
              <a:t> NBA en </a:t>
            </a:r>
            <a:r>
              <a:rPr lang="nl-NL" sz="1800" err="1"/>
              <a:t>due</a:t>
            </a:r>
            <a:r>
              <a:rPr lang="nl-NL" sz="1800"/>
              <a:t> </a:t>
            </a:r>
            <a:r>
              <a:rPr lang="nl-NL" sz="1800" err="1"/>
              <a:t>process</a:t>
            </a:r>
            <a:r>
              <a:rPr lang="nl-NL" sz="2000"/>
              <a:t>  </a:t>
            </a:r>
            <a:endParaRPr lang="nl-NL" sz="2000">
              <a:cs typeface="Arial"/>
            </a:endParaRPr>
          </a:p>
        </p:txBody>
      </p:sp>
      <p:sp>
        <p:nvSpPr>
          <p:cNvPr id="4" name="Tijdelijke aanduiding voor dianummer 3"/>
          <p:cNvSpPr>
            <a:spLocks noGrp="1"/>
          </p:cNvSpPr>
          <p:nvPr>
            <p:ph type="sldNum" sz="quarter" idx="12"/>
          </p:nvPr>
        </p:nvSpPr>
        <p:spPr/>
        <p:txBody>
          <a:bodyPr/>
          <a:lstStyle/>
          <a:p>
            <a:pPr>
              <a:defRPr/>
            </a:pPr>
            <a:fld id="{07D06839-AB50-4D18-B275-D064486D2105}" type="slidenum">
              <a:rPr lang="nl-NL" smtClean="0"/>
              <a:pPr>
                <a:defRPr/>
              </a:pPr>
              <a:t>9</a:t>
            </a:fld>
            <a:endParaRPr lang="nl-NL"/>
          </a:p>
        </p:txBody>
      </p:sp>
      <p:graphicFrame>
        <p:nvGraphicFramePr>
          <p:cNvPr id="13" name="Grafiek 12">
            <a:extLst>
              <a:ext uri="{FF2B5EF4-FFF2-40B4-BE49-F238E27FC236}">
                <a16:creationId xmlns:a16="http://schemas.microsoft.com/office/drawing/2014/main" id="{F49236C6-C777-4E10-B112-C64D63E5EF9C}"/>
              </a:ext>
            </a:extLst>
          </p:cNvPr>
          <p:cNvGraphicFramePr/>
          <p:nvPr>
            <p:extLst>
              <p:ext uri="{D42A27DB-BD31-4B8C-83A1-F6EECF244321}">
                <p14:modId xmlns:p14="http://schemas.microsoft.com/office/powerpoint/2010/main" val="2327949668"/>
              </p:ext>
            </p:extLst>
          </p:nvPr>
        </p:nvGraphicFramePr>
        <p:xfrm>
          <a:off x="7098029" y="-4381"/>
          <a:ext cx="2337435" cy="1931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0526286"/>
      </p:ext>
    </p:extLst>
  </p:cSld>
  <p:clrMapOvr>
    <a:masterClrMapping/>
  </p:clrMapOvr>
</p:sld>
</file>

<file path=ppt/theme/theme1.xml><?xml version="1.0" encoding="utf-8"?>
<a:theme xmlns:a="http://schemas.openxmlformats.org/drawingml/2006/main" name="Kon-NBA PowerPoint sjabloon_16-9_mrt14">
  <a:themeElements>
    <a:clrScheme name="Kantoor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BA Rappor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toor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ntoorth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ntoorth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ntoorth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ntoorth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ntoorth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ntoorth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ntoorth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14C4D9DB436647BE40F86F53845831" ma:contentTypeVersion="5" ma:contentTypeDescription="Een nieuw document maken." ma:contentTypeScope="" ma:versionID="7b1e0b5d0a5e593e41ea1d7569ced2a4">
  <xsd:schema xmlns:xsd="http://www.w3.org/2001/XMLSchema" xmlns:xs="http://www.w3.org/2001/XMLSchema" xmlns:p="http://schemas.microsoft.com/office/2006/metadata/properties" xmlns:ns2="0d765856-8eab-4aec-9438-4ab8faf89a11" xmlns:ns3="9bce9e39-a0e0-436a-9212-467ddb32be0f" targetNamespace="http://schemas.microsoft.com/office/2006/metadata/properties" ma:root="true" ma:fieldsID="0447899726285aa5d0daf817b6b4ff18" ns2:_="" ns3:_="">
    <xsd:import namespace="0d765856-8eab-4aec-9438-4ab8faf89a11"/>
    <xsd:import namespace="9bce9e39-a0e0-436a-9212-467ddb32be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765856-8eab-4aec-9438-4ab8faf89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ce9e39-a0e0-436a-9212-467ddb32be0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79F300-8348-47EA-B10E-2AC2C1395902}">
  <ds:schemaRefs>
    <ds:schemaRef ds:uri="0d765856-8eab-4aec-9438-4ab8faf89a11"/>
    <ds:schemaRef ds:uri="9bce9e39-a0e0-436a-9212-467ddb32be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DBCCD4C-1185-4721-B356-D65095FB9181}">
  <ds:schemaRefs>
    <ds:schemaRef ds:uri="http://schemas.microsoft.com/sharepoint/v3/contenttype/forms"/>
  </ds:schemaRefs>
</ds:datastoreItem>
</file>

<file path=customXml/itemProps3.xml><?xml version="1.0" encoding="utf-8"?>
<ds:datastoreItem xmlns:ds="http://schemas.openxmlformats.org/officeDocument/2006/customXml" ds:itemID="{2D49C8BE-10EF-4047-8077-ED2B405A3549}">
  <ds:schemaRefs>
    <ds:schemaRef ds:uri="0d765856-8eab-4aec-9438-4ab8faf89a11"/>
    <ds:schemaRef ds:uri="9bce9e39-a0e0-436a-9212-467ddb32be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Kon-NBA PowerPoint sjabloon_16-9_mrt14</Template>
  <TotalTime>915</TotalTime>
  <Words>4572</Words>
  <Application>Microsoft Office PowerPoint</Application>
  <PresentationFormat>Diavoorstelling (16:9)</PresentationFormat>
  <Paragraphs>870</Paragraphs>
  <Slides>39</Slides>
  <Notes>39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39</vt:i4>
      </vt:variant>
    </vt:vector>
  </HeadingPairs>
  <TitlesOfParts>
    <vt:vector size="42" baseType="lpstr">
      <vt:lpstr>Arial</vt:lpstr>
      <vt:lpstr>Calibri</vt:lpstr>
      <vt:lpstr>Kon-NBA PowerPoint sjabloon_16-9_mrt14</vt:lpstr>
      <vt:lpstr>  Jaarplan 2022 Projecten ACB en subcommissies</vt:lpstr>
      <vt:lpstr>PowerPoint-presentatie</vt:lpstr>
      <vt:lpstr>Projecten met HOGE PRIORITEIT</vt:lpstr>
      <vt:lpstr>Projecten met GEMIDDELDE PRIORITEIT - I</vt:lpstr>
      <vt:lpstr>Projecten met GEMIDDELDE PRIORITEIT - II</vt:lpstr>
      <vt:lpstr>Projecten met LAGE PRIORITEIT</vt:lpstr>
      <vt:lpstr>Doorlopende activiteiten   (beperkte aandacht ACB, kost wel capaciteit ondersteuning)</vt:lpstr>
      <vt:lpstr>PowerPoint-presentatie</vt:lpstr>
      <vt:lpstr>Evaluatie regelgevend proces en rol ACB  -inclusief bredere rol, nieuwe governance NBA en due process  </vt:lpstr>
      <vt:lpstr>Implementatie ISQM1 </vt:lpstr>
      <vt:lpstr>Implementatie ISQM2</vt:lpstr>
      <vt:lpstr>Implementatie ISA 220</vt:lpstr>
      <vt:lpstr>CSRD limited assurance         </vt:lpstr>
      <vt:lpstr>Update Handreiking 1141 - Data Analyse  (Living document versie 2.0)</vt:lpstr>
      <vt:lpstr>Update Standaard 3810N - Assurance opdrachten inzake maatschappelijke verslagen</vt:lpstr>
      <vt:lpstr>Update Handreiking 1137 Corruptie </vt:lpstr>
      <vt:lpstr>Update Handreiking 1130 - VGBA</vt:lpstr>
      <vt:lpstr>Update Handreiking 1131 - ViO</vt:lpstr>
      <vt:lpstr>Uitbreiden Toelichting - VGBA</vt:lpstr>
      <vt:lpstr>Uitbreiden Toelichting - ViO</vt:lpstr>
      <vt:lpstr>Verbeteren communicatie tussen        accountant en aandeelhouders</vt:lpstr>
      <vt:lpstr>Verantwoordelijkheid van de accountant         bij deponering jaarrekening</vt:lpstr>
      <vt:lpstr>Toepassing NV NOCLAR</vt:lpstr>
      <vt:lpstr>Implementatie CoE - NAS</vt:lpstr>
      <vt:lpstr>Implementatie CoE - FEES</vt:lpstr>
      <vt:lpstr>Implementatie CoE - PIE</vt:lpstr>
      <vt:lpstr>SBR Assurance / Elektronische rapporten </vt:lpstr>
      <vt:lpstr> Gevolgen Covid19 – NOW-protocollen </vt:lpstr>
      <vt:lpstr>Herziening Standaard 4400N</vt:lpstr>
      <vt:lpstr>Standaard Forensische onderzoeken (vervangt handreiking 1112 en 1127 persoonsgerichte onderzoeken)</vt:lpstr>
      <vt:lpstr>Handreiking Controle grote projecten</vt:lpstr>
      <vt:lpstr>Project Moraal versus Wet</vt:lpstr>
      <vt:lpstr>Update Handreiking 1116, 1142, 1143, 1144  en 1145 – Toezichtregelgeving financiële sector</vt:lpstr>
      <vt:lpstr>Update Standaard 3850N Prospectussen</vt:lpstr>
      <vt:lpstr>Ethiek en technologie</vt:lpstr>
      <vt:lpstr>Handreiking Soft controls in de controle</vt:lpstr>
      <vt:lpstr>Update Handreiking 1124 -                                WWFT Richtsnoeren</vt:lpstr>
      <vt:lpstr>NBA-handreiking WHOA</vt:lpstr>
      <vt:lpstr>PowerPoint-presentatie</vt:lpstr>
    </vt:vector>
  </TitlesOfParts>
  <Company>NBA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Jaarplan ACB</dc:title>
  <dc:creator>j.th.drupsteen@nba.nl;k.vork@nba.nl;h.strating@nba.nl</dc:creator>
  <cp:lastModifiedBy>Kristel Middel-Vork</cp:lastModifiedBy>
  <cp:revision>94</cp:revision>
  <cp:lastPrinted>2021-03-11T12:39:54Z</cp:lastPrinted>
  <dcterms:created xsi:type="dcterms:W3CDTF">2015-08-25T12:50:30Z</dcterms:created>
  <dcterms:modified xsi:type="dcterms:W3CDTF">2022-02-10T12:09:30Z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0x010100DF14C4D9DB436647BE40F86F53845831</vt:lpwstr>
  </property>
</Properties>
</file>